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5" r:id="rId1"/>
  </p:sldMasterIdLst>
  <p:notesMasterIdLst>
    <p:notesMasterId r:id="rId28"/>
  </p:notesMasterIdLst>
  <p:sldIdLst>
    <p:sldId id="257" r:id="rId2"/>
    <p:sldId id="299" r:id="rId3"/>
    <p:sldId id="256" r:id="rId4"/>
    <p:sldId id="274" r:id="rId5"/>
    <p:sldId id="260" r:id="rId6"/>
    <p:sldId id="300" r:id="rId7"/>
    <p:sldId id="261" r:id="rId8"/>
    <p:sldId id="272" r:id="rId9"/>
    <p:sldId id="278" r:id="rId10"/>
    <p:sldId id="283" r:id="rId11"/>
    <p:sldId id="298" r:id="rId12"/>
    <p:sldId id="277" r:id="rId13"/>
    <p:sldId id="297" r:id="rId14"/>
    <p:sldId id="290" r:id="rId15"/>
    <p:sldId id="286" r:id="rId16"/>
    <p:sldId id="291" r:id="rId17"/>
    <p:sldId id="292" r:id="rId18"/>
    <p:sldId id="296" r:id="rId19"/>
    <p:sldId id="301" r:id="rId20"/>
    <p:sldId id="302" r:id="rId21"/>
    <p:sldId id="303" r:id="rId22"/>
    <p:sldId id="304" r:id="rId23"/>
    <p:sldId id="305" r:id="rId24"/>
    <p:sldId id="279" r:id="rId25"/>
    <p:sldId id="259" r:id="rId26"/>
    <p:sldId id="273" r:id="rId27"/>
  </p:sldIdLst>
  <p:sldSz cx="24384000" cy="13716000"/>
  <p:notesSz cx="6858000" cy="9144000"/>
  <p:embeddedFontLst>
    <p:embeddedFont>
      <p:font typeface="Sofia Sans Semi Condensed" charset="0"/>
      <p:regular r:id="rId29"/>
      <p:bold r:id="rId30"/>
      <p:italic r:id="rId31"/>
      <p:boldItalic r:id="rId32"/>
    </p:embeddedFont>
    <p:embeddedFont>
      <p:font typeface="IBM Plex Sans" charset="0"/>
      <p:regular r:id="rId33"/>
      <p:bold r:id="rId34"/>
      <p:italic r:id="rId35"/>
      <p:boldItalic r:id="rId36"/>
    </p:embeddedFont>
    <p:embeddedFont>
      <p:font typeface="Wingdings 3" pitchFamily="18" charset="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pl-PL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D0DE"/>
    <a:srgbClr val="E8E9EF"/>
    <a:srgbClr val="FAFCFF"/>
    <a:srgbClr val="F2F2F2"/>
    <a:srgbClr val="FBFDFF"/>
    <a:srgbClr val="4C4C4C"/>
    <a:srgbClr val="404040"/>
    <a:srgbClr val="8F9EF2"/>
    <a:srgbClr val="EDF5FE"/>
    <a:srgbClr val="8784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66" autoAdjust="0"/>
    <p:restoredTop sz="95097" autoAdjust="0"/>
  </p:normalViewPr>
  <p:slideViewPr>
    <p:cSldViewPr snapToGrid="0">
      <p:cViewPr varScale="1">
        <p:scale>
          <a:sx n="31" d="100"/>
          <a:sy n="31" d="100"/>
        </p:scale>
        <p:origin x="-576" y="-5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4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8.7028743625354552E-2"/>
          <c:y val="7.7821025815768552E-2"/>
          <c:w val="0.8343421687777598"/>
          <c:h val="0.7528483674437425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77-49EA-B6B8-12D3D17A803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77-49EA-B6B8-12D3D17A803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77-49EA-B6B8-12D3D17A8035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77-49EA-B6B8-12D3D17A8035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2CB-4C3A-9495-FD3A989982D3}"/>
              </c:ext>
            </c:extLst>
          </c:dPt>
          <c:dPt>
            <c:idx val="5"/>
            <c:spPr>
              <a:solidFill>
                <a:schemeClr val="accent6">
                  <a:lumMod val="9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2CB-4C3A-9495-FD3A989982D3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dLbl>
              <c:idx val="4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dLbl>
              <c:idx val="5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35.68</c:v>
                </c:pt>
                <c:pt idx="1">
                  <c:v>24.259999999999998</c:v>
                </c:pt>
                <c:pt idx="2">
                  <c:v>17.459999999999997</c:v>
                </c:pt>
                <c:pt idx="3">
                  <c:v>11.860000000000001</c:v>
                </c:pt>
                <c:pt idx="4">
                  <c:v>4.5199999999999996</c:v>
                </c:pt>
                <c:pt idx="5">
                  <c:v>6.23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77-49EA-B6B8-12D3D17A8035}"/>
            </c:ext>
          </c:extLst>
        </c:ser>
        <c:dLbls/>
        <c:gapWidth val="66"/>
        <c:axId val="177198208"/>
        <c:axId val="177199744"/>
      </c:barChart>
      <c:catAx>
        <c:axId val="17719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7199744"/>
        <c:crosses val="autoZero"/>
        <c:auto val="1"/>
        <c:lblAlgn val="ctr"/>
        <c:lblOffset val="100"/>
      </c:catAx>
      <c:valAx>
        <c:axId val="177199744"/>
        <c:scaling>
          <c:orientation val="minMax"/>
        </c:scaling>
        <c:axPos val="l"/>
        <c:numFmt formatCode="0.00%" sourceLinked="0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7198208"/>
        <c:crosses val="autoZero"/>
        <c:crossBetween val="between"/>
        <c:majorUnit val="10"/>
        <c:minorUnit val="5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8.7028743625354496E-2"/>
          <c:y val="7.782102581576851E-2"/>
          <c:w val="0.8343421687777598"/>
          <c:h val="0.7528483674437420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F8-48CB-B9C7-DF9487403D8D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F8-48CB-B9C7-DF9487403D8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518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2F8-48CB-B9C7-DF9487403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l-PL"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2008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13</c:v>
                </c:pt>
                <c:pt idx="1">
                  <c:v>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F8-48CB-B9C7-DF9487403D8D}"/>
            </c:ext>
          </c:extLst>
        </c:ser>
        <c:dLbls/>
        <c:gapWidth val="66"/>
        <c:axId val="180254976"/>
        <c:axId val="179556352"/>
      </c:barChart>
      <c:catAx>
        <c:axId val="180254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1400" b="0" i="0" u="none" strike="noStrike" kern="1200" baseline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9556352"/>
        <c:crosses val="autoZero"/>
        <c:auto val="1"/>
        <c:lblAlgn val="ctr"/>
        <c:lblOffset val="100"/>
      </c:catAx>
      <c:valAx>
        <c:axId val="179556352"/>
        <c:scaling>
          <c:orientation val="minMax"/>
          <c:max val="615"/>
          <c:min val="0"/>
        </c:scaling>
        <c:axPos val="l"/>
        <c:numFmt formatCode="General" sourceLinked="1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0254976"/>
        <c:crosses val="autoZero"/>
        <c:crossBetween val="between"/>
        <c:majorUnit val="100"/>
        <c:minorUnit val="1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8.7028743625354496E-2"/>
          <c:y val="7.782102581576851E-2"/>
          <c:w val="0.8343421687777598"/>
          <c:h val="0.7528483674437420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71-4711-AEAA-72CE3B9115AF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71-4711-AEAA-72CE3B9115AF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71-4711-AEAA-72CE3B9115AF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71-4711-AEAA-72CE3B9115AF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61000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971-4711-AEAA-72CE3B911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l-PL"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2014</c:v>
                </c:pt>
                <c:pt idx="2">
                  <c:v>2016</c:v>
                </c:pt>
                <c:pt idx="3">
                  <c:v>2023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18</c:v>
                </c:pt>
                <c:pt idx="1">
                  <c:v>13000</c:v>
                </c:pt>
                <c:pt idx="2">
                  <c:v>20000</c:v>
                </c:pt>
                <c:pt idx="3">
                  <c:v>51000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71-4711-AEAA-72CE3B9115AF}"/>
            </c:ext>
          </c:extLst>
        </c:ser>
        <c:dLbls/>
        <c:gapWidth val="66"/>
        <c:axId val="179541504"/>
        <c:axId val="179543040"/>
      </c:barChart>
      <c:catAx>
        <c:axId val="179541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1400" b="0" i="0" u="none" strike="noStrike" kern="1200" baseline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9543040"/>
        <c:crosses val="autoZero"/>
        <c:auto val="1"/>
        <c:lblAlgn val="ctr"/>
        <c:lblOffset val="100"/>
      </c:catAx>
      <c:valAx>
        <c:axId val="179543040"/>
        <c:scaling>
          <c:orientation val="minMax"/>
          <c:min val="0"/>
        </c:scaling>
        <c:axPos val="l"/>
        <c:numFmt formatCode="General" sourceLinked="1"/>
        <c:tickLblPos val="nextTo"/>
        <c:spPr>
          <a:noFill/>
          <a:ln w="1270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9541504"/>
        <c:crosses val="autoZero"/>
        <c:crossBetween val="between"/>
        <c:minorUnit val="10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F92A-B67D-45A0-B4C0-A1FB45AED4DC}" type="datetimeFigureOut">
              <a:rPr lang="en-GB" smtClean="0"/>
              <a:pPr/>
              <a:t>21/11/2023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26BC3-47AA-4C28-9DC8-61E96E8006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775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fika 3">
            <a:extLst>
              <a:ext uri="{FF2B5EF4-FFF2-40B4-BE49-F238E27FC236}">
                <a16:creationId xmlns:a16="http://schemas.microsoft.com/office/drawing/2014/main" xmlns="" id="{305E9B61-8A11-A112-9A1D-65A4E23F52B1}"/>
              </a:ext>
            </a:extLst>
          </p:cNvPr>
          <p:cNvSpPr/>
          <p:nvPr/>
        </p:nvSpPr>
        <p:spPr>
          <a:xfrm flipV="1">
            <a:off x="457198" y="484449"/>
            <a:ext cx="23469541" cy="11048972"/>
          </a:xfrm>
          <a:custGeom>
            <a:avLst/>
            <a:gdLst>
              <a:gd name="connsiteX0" fmla="*/ 1524424 w 23469541"/>
              <a:gd name="connsiteY0" fmla="*/ 11049987 h 11048972"/>
              <a:gd name="connsiteX1" fmla="*/ 428 w 23469541"/>
              <a:gd name="connsiteY1" fmla="*/ 9525991 h 11048972"/>
              <a:gd name="connsiteX2" fmla="*/ 428 w 23469541"/>
              <a:gd name="connsiteY2" fmla="*/ 1015 h 11048972"/>
              <a:gd name="connsiteX3" fmla="*/ 21945974 w 23469541"/>
              <a:gd name="connsiteY3" fmla="*/ 1015 h 11048972"/>
              <a:gd name="connsiteX4" fmla="*/ 23469970 w 23469541"/>
              <a:gd name="connsiteY4" fmla="*/ 1525011 h 11048972"/>
              <a:gd name="connsiteX5" fmla="*/ 23469970 w 23469541"/>
              <a:gd name="connsiteY5" fmla="*/ 11049987 h 1104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9541" h="11048972">
                <a:moveTo>
                  <a:pt x="1524424" y="11049987"/>
                </a:moveTo>
                <a:cubicBezTo>
                  <a:pt x="682746" y="11049987"/>
                  <a:pt x="428" y="10367669"/>
                  <a:pt x="428" y="9525991"/>
                </a:cubicBezTo>
                <a:lnTo>
                  <a:pt x="428" y="1015"/>
                </a:lnTo>
                <a:lnTo>
                  <a:pt x="21945974" y="1015"/>
                </a:lnTo>
                <a:cubicBezTo>
                  <a:pt x="22787600" y="1015"/>
                  <a:pt x="23469970" y="683334"/>
                  <a:pt x="23469970" y="1525011"/>
                </a:cubicBezTo>
                <a:lnTo>
                  <a:pt x="23469970" y="11049987"/>
                </a:lnTo>
                <a:close/>
              </a:path>
            </a:pathLst>
          </a:custGeom>
          <a:solidFill>
            <a:srgbClr val="26509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456CC-BA5F-052F-FC59-5F78600B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464" y="5486400"/>
            <a:ext cx="16633372" cy="5155395"/>
          </a:xfrm>
        </p:spPr>
        <p:txBody>
          <a:bodyPr anchor="t">
            <a:normAutofit/>
          </a:bodyPr>
          <a:lstStyle>
            <a:lvl1pPr algn="l">
              <a:defRPr sz="110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1B9478C-57D3-7135-C80B-B2CC94FBCE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0192" y="3074205"/>
            <a:ext cx="18288000" cy="1349829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spc="10" baseline="0">
                <a:solidFill>
                  <a:srgbClr val="FAFCFF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l-PL" dirty="0"/>
              <a:t>Imię i Nazwisko autora prezentacji</a:t>
            </a:r>
            <a:endParaRPr lang="en-GB" dirty="0"/>
          </a:p>
        </p:txBody>
      </p:sp>
      <p:pic>
        <p:nvPicPr>
          <p:cNvPr id="4" name="Obraz 3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xmlns="" id="{D1F7C90E-EDAC-7351-63F8-38B2E21BC4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3920" y="11734397"/>
            <a:ext cx="7383753" cy="1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52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59821A-DD20-63F6-EA6D-6B43E93D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99" y="28800"/>
            <a:ext cx="22259413" cy="36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BF5B42C-F772-D2D5-BE65-D5230768A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997" y="4240405"/>
            <a:ext cx="9050400" cy="558730"/>
          </a:xfrm>
        </p:spPr>
        <p:txBody>
          <a:bodyPr anchor="b">
            <a:normAutofit/>
          </a:bodyPr>
          <a:lstStyle>
            <a:lvl1pPr marL="0" indent="0" algn="l" defTabSz="1828800" rtl="0" eaLnBrk="1" latinLnBrk="0" hangingPunct="1">
              <a:buNone/>
              <a:defRPr lang="pl-PL" sz="2400" b="1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5FB15A-8912-0AC2-0A28-C4B7BF260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901" y="5148000"/>
            <a:ext cx="9050400" cy="6400800"/>
          </a:xfrm>
        </p:spPr>
        <p:txBody>
          <a:bodyPr/>
          <a:lstStyle>
            <a:lvl1pPr>
              <a:defRPr b="1"/>
            </a:lvl1pPr>
            <a:lvl2pPr>
              <a:defRPr b="1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64F22BF-E567-52ED-1780-15EC05713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410123" y="4240406"/>
            <a:ext cx="9050401" cy="558730"/>
          </a:xfrm>
        </p:spPr>
        <p:txBody>
          <a:bodyPr anchor="b"/>
          <a:lstStyle>
            <a:lvl1pPr marL="0" indent="0">
              <a:buNone/>
              <a:defRPr lang="pl-PL" sz="2400" b="1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EBC6D7D-BB4E-541B-CE80-2F1DCDEFB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10123" y="5148001"/>
            <a:ext cx="9050401" cy="6400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xmlns="" id="{E259536D-D1BD-AE08-260C-0612F7064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/>
              <a:t>Pięć razy więcej osób czyta sam tytuł niż treść przezeń zapowiadaną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xmlns="" id="{74DEF195-12E1-060E-4EB9-E4E33431D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242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345C5B-0C5D-A0FD-C7A7-7E2E80A6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99" y="28800"/>
            <a:ext cx="22259413" cy="3600000"/>
          </a:xfrm>
        </p:spPr>
        <p:txBody>
          <a:bodyPr/>
          <a:lstStyle>
            <a:lvl1pPr>
              <a:defRPr spc="-100" baseline="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75C9EB2-5D97-3D48-5335-63852283A8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dirty="0"/>
              <a:t>Pięć razy więcej osób czyta sam tytuł niż treść przezeń zapowiadaną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A584FEE-A132-8A97-CA98-3D309955F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330564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F961D1C-01F7-E6BC-2353-B55ECFDAD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dirty="0"/>
              <a:t>Pięć razy więcej osób czyta sam tytuł niż treść przezeń zapowiadaną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0C3E08E-E219-FFED-35DB-9BFC031D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0880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a 11">
            <a:extLst>
              <a:ext uri="{FF2B5EF4-FFF2-40B4-BE49-F238E27FC236}">
                <a16:creationId xmlns:a16="http://schemas.microsoft.com/office/drawing/2014/main" xmlns="" id="{7B419003-1611-A637-9453-66E3F1D7B258}"/>
              </a:ext>
            </a:extLst>
          </p:cNvPr>
          <p:cNvSpPr/>
          <p:nvPr/>
        </p:nvSpPr>
        <p:spPr>
          <a:xfrm flipV="1">
            <a:off x="457198" y="484449"/>
            <a:ext cx="23469541" cy="11048972"/>
          </a:xfrm>
          <a:custGeom>
            <a:avLst/>
            <a:gdLst>
              <a:gd name="connsiteX0" fmla="*/ 1524424 w 23469541"/>
              <a:gd name="connsiteY0" fmla="*/ 11049987 h 11048972"/>
              <a:gd name="connsiteX1" fmla="*/ 428 w 23469541"/>
              <a:gd name="connsiteY1" fmla="*/ 9525991 h 11048972"/>
              <a:gd name="connsiteX2" fmla="*/ 428 w 23469541"/>
              <a:gd name="connsiteY2" fmla="*/ 1015 h 11048972"/>
              <a:gd name="connsiteX3" fmla="*/ 21945974 w 23469541"/>
              <a:gd name="connsiteY3" fmla="*/ 1015 h 11048972"/>
              <a:gd name="connsiteX4" fmla="*/ 23469970 w 23469541"/>
              <a:gd name="connsiteY4" fmla="*/ 1525011 h 11048972"/>
              <a:gd name="connsiteX5" fmla="*/ 23469970 w 23469541"/>
              <a:gd name="connsiteY5" fmla="*/ 11049987 h 1104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9541" h="11048972">
                <a:moveTo>
                  <a:pt x="1524424" y="11049987"/>
                </a:moveTo>
                <a:cubicBezTo>
                  <a:pt x="682746" y="11049987"/>
                  <a:pt x="428" y="10367669"/>
                  <a:pt x="428" y="9525991"/>
                </a:cubicBezTo>
                <a:lnTo>
                  <a:pt x="428" y="1015"/>
                </a:lnTo>
                <a:lnTo>
                  <a:pt x="21945974" y="1015"/>
                </a:lnTo>
                <a:cubicBezTo>
                  <a:pt x="22787600" y="1015"/>
                  <a:pt x="23469970" y="683334"/>
                  <a:pt x="23469970" y="1525011"/>
                </a:cubicBezTo>
                <a:lnTo>
                  <a:pt x="23469970" y="11049987"/>
                </a:lnTo>
                <a:close/>
              </a:path>
            </a:pathLst>
          </a:custGeom>
          <a:solidFill>
            <a:srgbClr val="26509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456CC-BA5F-052F-FC59-5F78600B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464" y="4925962"/>
            <a:ext cx="16633372" cy="1769806"/>
          </a:xfrm>
        </p:spPr>
        <p:txBody>
          <a:bodyPr anchor="t">
            <a:normAutofit/>
          </a:bodyPr>
          <a:lstStyle>
            <a:lvl1pPr algn="l">
              <a:defRPr sz="9000">
                <a:solidFill>
                  <a:srgbClr val="FAFC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xmlns="" id="{2F9D3B41-01C4-D05D-33E8-6BAFBBB42A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0081" y="8988253"/>
            <a:ext cx="7864474" cy="560439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FBFDFF"/>
                </a:solidFill>
                <a:latin typeface="+mn-lt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Imię i Nazwisko autora prezentacji</a:t>
            </a:r>
          </a:p>
        </p:txBody>
      </p:sp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xmlns="" id="{7DBBFB19-2DBD-DE16-C031-8AD4BCF2427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639064" y="9745663"/>
            <a:ext cx="7864474" cy="9318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FBFDFF"/>
                </a:solidFill>
                <a:latin typeface="+mn-lt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imięnazwisko@kontakt.com</a:t>
            </a:r>
          </a:p>
          <a:p>
            <a:pPr lvl="0"/>
            <a:r>
              <a:rPr lang="pl-PL" dirty="0"/>
              <a:t>555 236 222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E282B914-E439-E304-74A7-CEB8DE408D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48580" y="8183105"/>
            <a:ext cx="7864474" cy="430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FAFC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3" name="Obraz 2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xmlns="" id="{F1A5A5E9-831A-B142-1A5E-D1F489054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3920" y="11734397"/>
            <a:ext cx="7383753" cy="1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40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6097A8-8308-5DE9-BA45-ED69320E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E2679B-9A5F-546C-EB3C-DB84D59A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000"/>
              </a:spcAft>
              <a:defRPr lang="pl-PL" sz="3000" b="1" kern="1200" spc="0" baseline="0" dirty="0">
                <a:solidFill>
                  <a:srgbClr val="404040"/>
                </a:solidFill>
                <a:latin typeface="+mj-lt"/>
                <a:ea typeface="+mn-ea"/>
                <a:cs typeface="+mn-cs"/>
              </a:defRPr>
            </a:lvl1pPr>
            <a:lvl2pPr>
              <a:defRPr lang="pl-PL" sz="2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pl-PL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pl-PL" sz="2000" kern="1200" dirty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15900" indent="-215900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66C0F2D-4C1A-1012-959B-A5EBC234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Pięć razy więcej osób czyta sam tytuł niż treść przezeń zapowiadaną</a:t>
            </a:r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B1569BE-92C8-905B-A52D-A28A1EE1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267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jd przekład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F0A54DD1-429C-3EFE-E7F7-5FD93C90C3F6}"/>
              </a:ext>
            </a:extLst>
          </p:cNvPr>
          <p:cNvSpPr/>
          <p:nvPr/>
        </p:nvSpPr>
        <p:spPr>
          <a:xfrm>
            <a:off x="0" y="0"/>
            <a:ext cx="24384000" cy="1254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2" name="Grafika tła s. przekładkowy">
            <a:extLst>
              <a:ext uri="{FF2B5EF4-FFF2-40B4-BE49-F238E27FC236}">
                <a16:creationId xmlns:a16="http://schemas.microsoft.com/office/drawing/2014/main" xmlns="" id="{D737967D-045F-F028-A0C4-79D077FFA2DA}"/>
              </a:ext>
            </a:extLst>
          </p:cNvPr>
          <p:cNvGrpSpPr/>
          <p:nvPr/>
        </p:nvGrpSpPr>
        <p:grpSpPr>
          <a:xfrm>
            <a:off x="457198" y="445937"/>
            <a:ext cx="23469541" cy="11988770"/>
            <a:chOff x="457198" y="445937"/>
            <a:chExt cx="23469541" cy="11988770"/>
          </a:xfrm>
        </p:grpSpPr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542EEE79-2BF4-B121-49C0-B0378E253EFE}"/>
                </a:ext>
              </a:extLst>
            </p:cNvPr>
            <p:cNvSpPr/>
            <p:nvPr/>
          </p:nvSpPr>
          <p:spPr>
            <a:xfrm flipV="1">
              <a:off x="457198" y="445937"/>
              <a:ext cx="23469541" cy="11988770"/>
            </a:xfrm>
            <a:custGeom>
              <a:avLst/>
              <a:gdLst>
                <a:gd name="connsiteX0" fmla="*/ 1524424 w 23469541"/>
                <a:gd name="connsiteY0" fmla="*/ 11989871 h 11988770"/>
                <a:gd name="connsiteX1" fmla="*/ 428 w 23469541"/>
                <a:gd name="connsiteY1" fmla="*/ 10465875 h 11988770"/>
                <a:gd name="connsiteX2" fmla="*/ 428 w 23469541"/>
                <a:gd name="connsiteY2" fmla="*/ 1101 h 11988770"/>
                <a:gd name="connsiteX3" fmla="*/ 21945974 w 23469541"/>
                <a:gd name="connsiteY3" fmla="*/ 1101 h 11988770"/>
                <a:gd name="connsiteX4" fmla="*/ 23469970 w 23469541"/>
                <a:gd name="connsiteY4" fmla="*/ 1525098 h 11988770"/>
                <a:gd name="connsiteX5" fmla="*/ 23469970 w 23469541"/>
                <a:gd name="connsiteY5" fmla="*/ 11989871 h 1198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69541" h="11988770">
                  <a:moveTo>
                    <a:pt x="1524424" y="11989871"/>
                  </a:moveTo>
                  <a:cubicBezTo>
                    <a:pt x="682746" y="11989871"/>
                    <a:pt x="428" y="11307553"/>
                    <a:pt x="428" y="10465875"/>
                  </a:cubicBezTo>
                  <a:lnTo>
                    <a:pt x="428" y="1101"/>
                  </a:lnTo>
                  <a:lnTo>
                    <a:pt x="21945974" y="1101"/>
                  </a:lnTo>
                  <a:cubicBezTo>
                    <a:pt x="22787600" y="1101"/>
                    <a:pt x="23469970" y="683420"/>
                    <a:pt x="23469970" y="1525098"/>
                  </a:cubicBezTo>
                  <a:lnTo>
                    <a:pt x="23469970" y="11989871"/>
                  </a:lnTo>
                  <a:close/>
                </a:path>
              </a:pathLst>
            </a:custGeom>
            <a:solidFill>
              <a:srgbClr val="E0F0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2D20BCE9-D6F9-A255-6DBC-472E5B3F1F35}"/>
                </a:ext>
              </a:extLst>
            </p:cNvPr>
            <p:cNvSpPr/>
            <p:nvPr/>
          </p:nvSpPr>
          <p:spPr>
            <a:xfrm flipV="1">
              <a:off x="457200" y="3163730"/>
              <a:ext cx="3188746" cy="1007170"/>
            </a:xfrm>
            <a:custGeom>
              <a:avLst/>
              <a:gdLst>
                <a:gd name="connsiteX0" fmla="*/ 42 w 3188746"/>
                <a:gd name="connsiteY0" fmla="*/ 1007549 h 1007170"/>
                <a:gd name="connsiteX1" fmla="*/ 42 w 3188746"/>
                <a:gd name="connsiteY1" fmla="*/ 378 h 1007170"/>
                <a:gd name="connsiteX2" fmla="*/ 2685209 w 3188746"/>
                <a:gd name="connsiteY2" fmla="*/ 378 h 1007170"/>
                <a:gd name="connsiteX3" fmla="*/ 3188788 w 3188746"/>
                <a:gd name="connsiteY3" fmla="*/ 503970 h 1007170"/>
                <a:gd name="connsiteX4" fmla="*/ 2685209 w 3188746"/>
                <a:gd name="connsiteY4" fmla="*/ 1007549 h 100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8746" h="1007170">
                  <a:moveTo>
                    <a:pt x="42" y="1007549"/>
                  </a:moveTo>
                  <a:lnTo>
                    <a:pt x="42" y="378"/>
                  </a:lnTo>
                  <a:lnTo>
                    <a:pt x="2685209" y="378"/>
                  </a:lnTo>
                  <a:cubicBezTo>
                    <a:pt x="2963326" y="378"/>
                    <a:pt x="3188788" y="225840"/>
                    <a:pt x="3188788" y="503970"/>
                  </a:cubicBezTo>
                  <a:cubicBezTo>
                    <a:pt x="3188788" y="782086"/>
                    <a:pt x="2963326" y="1007549"/>
                    <a:pt x="2685209" y="1007549"/>
                  </a:cubicBezTo>
                  <a:close/>
                </a:path>
              </a:pathLst>
            </a:custGeom>
            <a:solidFill>
              <a:srgbClr val="C8006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2509C301-BBD1-794B-D749-946711D0F6C2}"/>
                </a:ext>
              </a:extLst>
            </p:cNvPr>
            <p:cNvSpPr/>
            <p:nvPr/>
          </p:nvSpPr>
          <p:spPr>
            <a:xfrm flipV="1">
              <a:off x="10117645" y="4158683"/>
              <a:ext cx="13809094" cy="3770709"/>
            </a:xfrm>
            <a:custGeom>
              <a:avLst/>
              <a:gdLst>
                <a:gd name="connsiteX0" fmla="*/ 1886692 w 13809094"/>
                <a:gd name="connsiteY0" fmla="*/ 3771446 h 3770709"/>
                <a:gd name="connsiteX1" fmla="*/ 1344 w 13809094"/>
                <a:gd name="connsiteY1" fmla="*/ 1886097 h 3770709"/>
                <a:gd name="connsiteX2" fmla="*/ 1886692 w 13809094"/>
                <a:gd name="connsiteY2" fmla="*/ 736 h 3770709"/>
                <a:gd name="connsiteX3" fmla="*/ 13810439 w 13809094"/>
                <a:gd name="connsiteY3" fmla="*/ 736 h 3770709"/>
                <a:gd name="connsiteX4" fmla="*/ 13810439 w 13809094"/>
                <a:gd name="connsiteY4" fmla="*/ 3771446 h 37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09094" h="3770709">
                  <a:moveTo>
                    <a:pt x="1886692" y="3771446"/>
                  </a:moveTo>
                  <a:cubicBezTo>
                    <a:pt x="845435" y="3771446"/>
                    <a:pt x="1344" y="2927343"/>
                    <a:pt x="1344" y="1886097"/>
                  </a:cubicBezTo>
                  <a:cubicBezTo>
                    <a:pt x="1344" y="844840"/>
                    <a:pt x="845435" y="736"/>
                    <a:pt x="1886692" y="736"/>
                  </a:cubicBezTo>
                  <a:lnTo>
                    <a:pt x="13810439" y="736"/>
                  </a:lnTo>
                  <a:lnTo>
                    <a:pt x="13810439" y="3771446"/>
                  </a:lnTo>
                  <a:close/>
                </a:path>
              </a:pathLst>
            </a:custGeom>
            <a:solidFill>
              <a:srgbClr val="E5F2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xmlns="" id="{06601F61-D7A9-095D-3D1A-AA9CFBDDB942}"/>
                </a:ext>
              </a:extLst>
            </p:cNvPr>
            <p:cNvSpPr/>
            <p:nvPr/>
          </p:nvSpPr>
          <p:spPr>
            <a:xfrm flipV="1">
              <a:off x="19151602" y="7425801"/>
              <a:ext cx="4053931" cy="1007170"/>
            </a:xfrm>
            <a:custGeom>
              <a:avLst/>
              <a:gdLst>
                <a:gd name="connsiteX0" fmla="*/ 3552648 w 4053931"/>
                <a:gd name="connsiteY0" fmla="*/ 746 h 1007170"/>
                <a:gd name="connsiteX1" fmla="*/ 4056227 w 4053931"/>
                <a:gd name="connsiteY1" fmla="*/ 504325 h 1007170"/>
                <a:gd name="connsiteX2" fmla="*/ 3552648 w 4053931"/>
                <a:gd name="connsiteY2" fmla="*/ 1007917 h 1007170"/>
                <a:gd name="connsiteX3" fmla="*/ 505887 w 4053931"/>
                <a:gd name="connsiteY3" fmla="*/ 1007917 h 1007170"/>
                <a:gd name="connsiteX4" fmla="*/ 2295 w 4053931"/>
                <a:gd name="connsiteY4" fmla="*/ 504325 h 1007170"/>
                <a:gd name="connsiteX5" fmla="*/ 505887 w 4053931"/>
                <a:gd name="connsiteY5" fmla="*/ 746 h 100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931" h="1007170">
                  <a:moveTo>
                    <a:pt x="3552648" y="746"/>
                  </a:moveTo>
                  <a:cubicBezTo>
                    <a:pt x="3830777" y="746"/>
                    <a:pt x="4056227" y="226209"/>
                    <a:pt x="4056227" y="504325"/>
                  </a:cubicBezTo>
                  <a:cubicBezTo>
                    <a:pt x="4056227" y="782454"/>
                    <a:pt x="3830777" y="1007917"/>
                    <a:pt x="3552648" y="1007917"/>
                  </a:cubicBezTo>
                  <a:lnTo>
                    <a:pt x="505887" y="1007917"/>
                  </a:lnTo>
                  <a:cubicBezTo>
                    <a:pt x="227758" y="1007917"/>
                    <a:pt x="2295" y="782454"/>
                    <a:pt x="2295" y="504325"/>
                  </a:cubicBezTo>
                  <a:cubicBezTo>
                    <a:pt x="2295" y="226209"/>
                    <a:pt x="227758" y="746"/>
                    <a:pt x="505887" y="746"/>
                  </a:cubicBezTo>
                  <a:close/>
                </a:path>
              </a:pathLst>
            </a:custGeom>
            <a:solidFill>
              <a:srgbClr val="8F9EF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36BAE9D6-0C3F-3A3D-B578-86DB8A9B1065}"/>
                </a:ext>
              </a:extLst>
            </p:cNvPr>
            <p:cNvSpPr/>
            <p:nvPr/>
          </p:nvSpPr>
          <p:spPr>
            <a:xfrm>
              <a:off x="14077594" y="445937"/>
              <a:ext cx="9823806" cy="3694171"/>
            </a:xfrm>
            <a:custGeom>
              <a:avLst/>
              <a:gdLst>
                <a:gd name="connsiteX0" fmla="*/ 1356693 w 9823806"/>
                <a:gd name="connsiteY0" fmla="*/ 0 h 3694171"/>
                <a:gd name="connsiteX1" fmla="*/ 9823806 w 9823806"/>
                <a:gd name="connsiteY1" fmla="*/ 0 h 3694171"/>
                <a:gd name="connsiteX2" fmla="*/ 9823806 w 9823806"/>
                <a:gd name="connsiteY2" fmla="*/ 3694171 h 3694171"/>
                <a:gd name="connsiteX3" fmla="*/ 1885361 w 9823806"/>
                <a:gd name="connsiteY3" fmla="*/ 3694171 h 3694171"/>
                <a:gd name="connsiteX4" fmla="*/ 0 w 9823806"/>
                <a:gd name="connsiteY4" fmla="*/ 1808809 h 3694171"/>
                <a:gd name="connsiteX5" fmla="*/ 1324712 w 9823806"/>
                <a:gd name="connsiteY5" fmla="*/ 8223 h 369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3806" h="3694171">
                  <a:moveTo>
                    <a:pt x="1356693" y="0"/>
                  </a:moveTo>
                  <a:lnTo>
                    <a:pt x="9823806" y="0"/>
                  </a:lnTo>
                  <a:lnTo>
                    <a:pt x="9823806" y="3694171"/>
                  </a:lnTo>
                  <a:lnTo>
                    <a:pt x="1885361" y="3694171"/>
                  </a:lnTo>
                  <a:cubicBezTo>
                    <a:pt x="844104" y="3694171"/>
                    <a:pt x="0" y="2850067"/>
                    <a:pt x="0" y="1808809"/>
                  </a:cubicBezTo>
                  <a:cubicBezTo>
                    <a:pt x="0" y="962798"/>
                    <a:pt x="557241" y="246931"/>
                    <a:pt x="1324712" y="8223"/>
                  </a:cubicBezTo>
                  <a:close/>
                </a:path>
              </a:pathLst>
            </a:custGeom>
            <a:solidFill>
              <a:srgbClr val="ED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ACE733-92E7-CA73-E8EC-9F0EE61E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85" y="9865864"/>
            <a:ext cx="21501028" cy="1678333"/>
          </a:xfrm>
        </p:spPr>
        <p:txBody>
          <a:bodyPr anchor="b">
            <a:normAutofit/>
          </a:bodyPr>
          <a:lstStyle>
            <a:lvl1pPr>
              <a:defRPr sz="900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7058F5D-E940-5DB6-7AB3-FED832C7404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36785" y="6126481"/>
            <a:ext cx="4465841" cy="3896140"/>
          </a:xfrm>
        </p:spPr>
        <p:txBody>
          <a:bodyPr wrap="none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xmlns="" id="{C543BB8B-0487-2696-1C38-AE62680D2D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/>
              <a:t>Pięć razy więcej osób czyta sam tytuł niż treść przezeń zapowiadaną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9899036C-9FA8-BCB3-26E3-F766E7DAD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407102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, wstęp i dwie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ACE733-92E7-CA73-E8EC-9F0EE61E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94" y="26894"/>
            <a:ext cx="22286913" cy="2339788"/>
          </a:xfrm>
        </p:spPr>
        <p:txBody>
          <a:bodyPr anchor="b">
            <a:normAutofit/>
          </a:bodyPr>
          <a:lstStyle>
            <a:lvl1pPr>
              <a:defRPr sz="9000" spc="-100" baseline="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7058F5D-E940-5DB6-7AB3-FED832C74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157" y="2739600"/>
            <a:ext cx="10874935" cy="29088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000" b="1" spc="0" baseline="0">
                <a:solidFill>
                  <a:srgbClr val="404040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stopki 14">
            <a:extLst>
              <a:ext uri="{FF2B5EF4-FFF2-40B4-BE49-F238E27FC236}">
                <a16:creationId xmlns:a16="http://schemas.microsoft.com/office/drawing/2014/main" xmlns="" id="{76B59192-AD6B-A604-A45F-8ACFA5E64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Pięć razy więcej osób czyta sam tytuł niż treść przezeń zapowiadaną</a:t>
            </a:r>
            <a:endParaRPr lang="en-GB" dirty="0"/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xmlns="" id="{89372131-AF89-3894-41E0-7F4C059A2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xmlns="" id="{126A425C-F791-0D01-16A0-95746348EB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9907" y="5821200"/>
            <a:ext cx="7200000" cy="5716800"/>
          </a:xfrm>
        </p:spPr>
        <p:txBody>
          <a:bodyPr/>
          <a:lstStyle>
            <a:lvl1pPr>
              <a:lnSpc>
                <a:spcPct val="125000"/>
              </a:lnSpc>
              <a:spcAft>
                <a:spcPts val="1200"/>
              </a:spcAft>
              <a:defRPr b="1"/>
            </a:lvl1pPr>
            <a:lvl2pPr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defRPr b="1"/>
            </a:lvl2pPr>
            <a:lvl3pPr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/>
            </a:lvl3pPr>
            <a:lvl4pPr>
              <a:lnSpc>
                <a:spcPct val="105000"/>
              </a:lnSpc>
              <a:spcBef>
                <a:spcPts val="400"/>
              </a:spcBef>
              <a:spcAft>
                <a:spcPts val="100"/>
              </a:spcAft>
              <a:defRPr/>
            </a:lvl4pPr>
            <a:lvl5pPr>
              <a:lnSpc>
                <a:spcPct val="105000"/>
              </a:lnSpc>
              <a:spcBef>
                <a:spcPts val="400"/>
              </a:spcBef>
              <a:spcAft>
                <a:spcPts val="100"/>
              </a:spcAft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20" name="Symbol zastępczy tekstu 19">
            <a:extLst>
              <a:ext uri="{FF2B5EF4-FFF2-40B4-BE49-F238E27FC236}">
                <a16:creationId xmlns:a16="http://schemas.microsoft.com/office/drawing/2014/main" xmlns="" id="{218AADE9-1A7B-0F7C-6AB9-C0720C0C2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06857" y="5859301"/>
            <a:ext cx="7207812" cy="5716799"/>
          </a:xfrm>
        </p:spPr>
        <p:txBody>
          <a:bodyPr/>
          <a:lstStyle>
            <a:lvl1pPr>
              <a:lnSpc>
                <a:spcPct val="125000"/>
              </a:lnSpc>
              <a:spcAft>
                <a:spcPts val="1200"/>
              </a:spcAft>
              <a:defRPr b="1"/>
            </a:lvl1pPr>
            <a:lvl2pPr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defRPr b="1"/>
            </a:lvl2pPr>
            <a:lvl3pPr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/>
            </a:lvl3pPr>
            <a:lvl4pPr>
              <a:lnSpc>
                <a:spcPct val="105000"/>
              </a:lnSpc>
              <a:spcBef>
                <a:spcPts val="400"/>
              </a:spcBef>
              <a:spcAft>
                <a:spcPts val="100"/>
              </a:spcAft>
              <a:defRPr/>
            </a:lvl4pPr>
            <a:lvl5pPr>
              <a:lnSpc>
                <a:spcPct val="105000"/>
              </a:lnSpc>
              <a:spcBef>
                <a:spcPts val="400"/>
              </a:spcBef>
              <a:spcAft>
                <a:spcPts val="100"/>
              </a:spcAft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87375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wstęp i tekst w dwóch 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ACE733-92E7-CA73-E8EC-9F0EE61E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94" y="26894"/>
            <a:ext cx="22286913" cy="2339788"/>
          </a:xfrm>
        </p:spPr>
        <p:txBody>
          <a:bodyPr anchor="b">
            <a:normAutofit/>
          </a:bodyPr>
          <a:lstStyle>
            <a:lvl1pPr>
              <a:defRPr sz="9000" spc="-100" baseline="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7058F5D-E940-5DB6-7AB3-FED832C74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157" y="2739600"/>
            <a:ext cx="10874935" cy="29088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000" b="1" spc="0" baseline="0">
                <a:solidFill>
                  <a:srgbClr val="404040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stopki 14">
            <a:extLst>
              <a:ext uri="{FF2B5EF4-FFF2-40B4-BE49-F238E27FC236}">
                <a16:creationId xmlns:a16="http://schemas.microsoft.com/office/drawing/2014/main" xmlns="" id="{76B59192-AD6B-A604-A45F-8ACFA5E64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Pięć razy więcej osób czyta sam tytuł niż treść przezeń zapowiadaną</a:t>
            </a:r>
            <a:endParaRPr lang="en-GB" dirty="0"/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xmlns="" id="{89372131-AF89-3894-41E0-7F4C059A2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xmlns="" id="{126A425C-F791-0D01-16A0-95746348EB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9907" y="5821200"/>
            <a:ext cx="14744762" cy="5716800"/>
          </a:xfrm>
        </p:spPr>
        <p:txBody>
          <a:bodyPr numCol="2" spcCol="360000"/>
          <a:lstStyle>
            <a:lvl1pPr>
              <a:lnSpc>
                <a:spcPct val="125000"/>
              </a:lnSpc>
              <a:spcAft>
                <a:spcPts val="1200"/>
              </a:spcAft>
              <a:defRPr b="1"/>
            </a:lvl1pPr>
            <a:lvl2pPr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defRPr b="1"/>
            </a:lvl2pPr>
            <a:lvl3pPr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/>
            </a:lvl3pPr>
            <a:lvl4pPr>
              <a:lnSpc>
                <a:spcPct val="105000"/>
              </a:lnSpc>
              <a:spcBef>
                <a:spcPts val="400"/>
              </a:spcBef>
              <a:spcAft>
                <a:spcPts val="100"/>
              </a:spcAft>
              <a:defRPr/>
            </a:lvl4pPr>
            <a:lvl5pPr>
              <a:lnSpc>
                <a:spcPct val="105000"/>
              </a:lnSpc>
              <a:spcBef>
                <a:spcPts val="400"/>
              </a:spcBef>
              <a:spcAft>
                <a:spcPts val="100"/>
              </a:spcAft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367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ztery elementy - ikona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ACE733-92E7-CA73-E8EC-9F0EE61E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95" y="26894"/>
            <a:ext cx="22242700" cy="3600000"/>
          </a:xfrm>
        </p:spPr>
        <p:txBody>
          <a:bodyPr anchor="b">
            <a:normAutofit/>
          </a:bodyPr>
          <a:lstStyle>
            <a:lvl1pPr>
              <a:defRPr sz="9000" spc="-100" baseline="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7058F5D-E940-5DB6-7AB3-FED832C74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157" y="3896138"/>
            <a:ext cx="10874935" cy="175226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000" b="1" spc="0" baseline="0">
                <a:solidFill>
                  <a:srgbClr val="404040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stopki 14">
            <a:extLst>
              <a:ext uri="{FF2B5EF4-FFF2-40B4-BE49-F238E27FC236}">
                <a16:creationId xmlns:a16="http://schemas.microsoft.com/office/drawing/2014/main" xmlns="" id="{76B59192-AD6B-A604-A45F-8ACFA5E64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Pięć razy więcej osób czyta sam tytuł niż treść przezeń zapowiadaną</a:t>
            </a:r>
            <a:endParaRPr lang="en-GB" dirty="0"/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xmlns="" id="{89372131-AF89-3894-41E0-7F4C059A2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D3C9D113-B010-0F11-7161-89E737D6CA6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87156" y="9264450"/>
            <a:ext cx="5292000" cy="472847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10" baseline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xmlns="" id="{B8CE5B85-B492-25BA-DC1E-0DD6BBB0F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7156" y="10128003"/>
            <a:ext cx="5292000" cy="15443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obrazu 7">
            <a:extLst>
              <a:ext uri="{FF2B5EF4-FFF2-40B4-BE49-F238E27FC236}">
                <a16:creationId xmlns:a16="http://schemas.microsoft.com/office/drawing/2014/main" xmlns="" id="{274B1AC6-F60C-A039-61FF-E134EC8CF1F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77026" y="7449042"/>
            <a:ext cx="1656000" cy="1544374"/>
          </a:xfrm>
          <a:solidFill>
            <a:srgbClr val="EDF5FE">
              <a:alpha val="10000"/>
            </a:srgbClr>
          </a:solidFill>
          <a:ln w="1016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Ikona</a:t>
            </a:r>
            <a:endParaRPr lang="en-US" dirty="0"/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xmlns="" id="{6DC1F9CB-A352-6F5F-6FEF-6D82143CB53A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501390" y="7449041"/>
            <a:ext cx="1656000" cy="1544373"/>
          </a:xfrm>
          <a:solidFill>
            <a:srgbClr val="EDF5FE">
              <a:alpha val="10000"/>
            </a:srgbClr>
          </a:solidFill>
          <a:ln w="1016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Ikona</a:t>
            </a:r>
            <a:endParaRPr lang="en-US" dirty="0"/>
          </a:p>
        </p:txBody>
      </p:sp>
      <p:sp>
        <p:nvSpPr>
          <p:cNvPr id="12" name="Symbol zastępczy obrazu 9">
            <a:extLst>
              <a:ext uri="{FF2B5EF4-FFF2-40B4-BE49-F238E27FC236}">
                <a16:creationId xmlns:a16="http://schemas.microsoft.com/office/drawing/2014/main" xmlns="" id="{FF3BFA3C-C21D-A1FB-B68D-4E36AB4DE74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2164943" y="7454850"/>
            <a:ext cx="1656000" cy="1544372"/>
          </a:xfrm>
          <a:solidFill>
            <a:srgbClr val="EDF5FE">
              <a:alpha val="10000"/>
            </a:srgbClr>
          </a:solidFill>
          <a:ln w="1016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Ikona</a:t>
            </a:r>
            <a:endParaRPr lang="en-US" dirty="0"/>
          </a:p>
        </p:txBody>
      </p:sp>
      <p:sp>
        <p:nvSpPr>
          <p:cNvPr id="13" name="Symbol zastępczy obrazu 10">
            <a:extLst>
              <a:ext uri="{FF2B5EF4-FFF2-40B4-BE49-F238E27FC236}">
                <a16:creationId xmlns:a16="http://schemas.microsoft.com/office/drawing/2014/main" xmlns="" id="{C4877E2F-2548-1F28-08BE-63C75F39E00B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7828496" y="7449042"/>
            <a:ext cx="1656000" cy="1544372"/>
          </a:xfrm>
          <a:solidFill>
            <a:srgbClr val="EDF5FE">
              <a:alpha val="10000"/>
            </a:srgbClr>
          </a:solidFill>
          <a:ln w="1016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Ikona</a:t>
            </a:r>
            <a:endParaRPr lang="en-US" dirty="0"/>
          </a:p>
        </p:txBody>
      </p:sp>
      <p:sp>
        <p:nvSpPr>
          <p:cNvPr id="19" name="Symbol zastępczy tekstu 3">
            <a:extLst>
              <a:ext uri="{FF2B5EF4-FFF2-40B4-BE49-F238E27FC236}">
                <a16:creationId xmlns:a16="http://schemas.microsoft.com/office/drawing/2014/main" xmlns="" id="{A53831AF-32C8-BDE0-7F32-2DB2FE7EED2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541145" y="9264450"/>
            <a:ext cx="5292000" cy="472847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10" baseline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tekstu 4">
            <a:extLst>
              <a:ext uri="{FF2B5EF4-FFF2-40B4-BE49-F238E27FC236}">
                <a16:creationId xmlns:a16="http://schemas.microsoft.com/office/drawing/2014/main" xmlns="" id="{4856E526-B427-F67C-6DE2-DCE2E4D2848C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541146" y="10128003"/>
            <a:ext cx="5292000" cy="15443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Symbol zastępczy tekstu 3">
            <a:extLst>
              <a:ext uri="{FF2B5EF4-FFF2-40B4-BE49-F238E27FC236}">
                <a16:creationId xmlns:a16="http://schemas.microsoft.com/office/drawing/2014/main" xmlns="" id="{811E5D7A-21C6-BEB2-E83F-8C6BC6D250C3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2184820" y="9264450"/>
            <a:ext cx="5292000" cy="472847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10" baseline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3" name="Symbol zastępczy tekstu 4">
            <a:extLst>
              <a:ext uri="{FF2B5EF4-FFF2-40B4-BE49-F238E27FC236}">
                <a16:creationId xmlns:a16="http://schemas.microsoft.com/office/drawing/2014/main" xmlns="" id="{02FA64C9-889B-5277-5730-E641E16F5FF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2184820" y="10128003"/>
            <a:ext cx="5292000" cy="15443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4" name="Symbol zastępczy tekstu 3">
            <a:extLst>
              <a:ext uri="{FF2B5EF4-FFF2-40B4-BE49-F238E27FC236}">
                <a16:creationId xmlns:a16="http://schemas.microsoft.com/office/drawing/2014/main" xmlns="" id="{555BA411-DF7E-BC78-FE09-09A2F3CCD13A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7828495" y="9264450"/>
            <a:ext cx="5292000" cy="472847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10" baseline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5" name="Symbol zastępczy tekstu 4">
            <a:extLst>
              <a:ext uri="{FF2B5EF4-FFF2-40B4-BE49-F238E27FC236}">
                <a16:creationId xmlns:a16="http://schemas.microsoft.com/office/drawing/2014/main" xmlns="" id="{F78BEC6B-A828-5797-F47D-17492D7A4513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7828495" y="10128003"/>
            <a:ext cx="5292000" cy="15443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76336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8C88B435-E839-3B0B-4283-1C93D8358B70}"/>
              </a:ext>
            </a:extLst>
          </p:cNvPr>
          <p:cNvSpPr/>
          <p:nvPr/>
        </p:nvSpPr>
        <p:spPr>
          <a:xfrm flipV="1">
            <a:off x="0" y="0"/>
            <a:ext cx="6159508" cy="7869392"/>
          </a:xfrm>
          <a:custGeom>
            <a:avLst/>
            <a:gdLst>
              <a:gd name="connsiteX0" fmla="*/ 0 w 6159508"/>
              <a:gd name="connsiteY0" fmla="*/ 7869392 h 7869392"/>
              <a:gd name="connsiteX1" fmla="*/ 6159508 w 6159508"/>
              <a:gd name="connsiteY1" fmla="*/ 7869392 h 7869392"/>
              <a:gd name="connsiteX2" fmla="*/ 6159508 w 6159508"/>
              <a:gd name="connsiteY2" fmla="*/ 1523997 h 7869392"/>
              <a:gd name="connsiteX3" fmla="*/ 4635512 w 6159508"/>
              <a:gd name="connsiteY3" fmla="*/ 0 h 7869392"/>
              <a:gd name="connsiteX4" fmla="*/ 0 w 6159508"/>
              <a:gd name="connsiteY4" fmla="*/ 0 h 7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9508" h="7869392">
                <a:moveTo>
                  <a:pt x="0" y="7869392"/>
                </a:moveTo>
                <a:lnTo>
                  <a:pt x="6159508" y="7869392"/>
                </a:lnTo>
                <a:lnTo>
                  <a:pt x="6159508" y="1523997"/>
                </a:lnTo>
                <a:cubicBezTo>
                  <a:pt x="6159508" y="682318"/>
                  <a:pt x="5477189" y="0"/>
                  <a:pt x="463551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006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CAFF6A-EABD-E695-299A-272B1E0D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4393" y="411481"/>
            <a:ext cx="8996270" cy="3200400"/>
          </a:xfrm>
        </p:spPr>
        <p:txBody>
          <a:bodyPr anchor="b">
            <a:normAutofit/>
          </a:bodyPr>
          <a:lstStyle>
            <a:lvl1pPr>
              <a:defRPr sz="9000" baseline="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xmlns="" id="{9A821097-F8BA-13F4-634B-EE27A53F7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87570" y="870807"/>
            <a:ext cx="10895127" cy="11556971"/>
          </a:xfrm>
          <a:custGeom>
            <a:avLst/>
            <a:gdLst>
              <a:gd name="connsiteX0" fmla="*/ 1523996 w 10895127"/>
              <a:gd name="connsiteY0" fmla="*/ 0 h 11556971"/>
              <a:gd name="connsiteX1" fmla="*/ 10895127 w 10895127"/>
              <a:gd name="connsiteY1" fmla="*/ 0 h 11556971"/>
              <a:gd name="connsiteX2" fmla="*/ 10895127 w 10895127"/>
              <a:gd name="connsiteY2" fmla="*/ 10313141 h 11556971"/>
              <a:gd name="connsiteX3" fmla="*/ 10891011 w 10895127"/>
              <a:gd name="connsiteY3" fmla="*/ 10340113 h 11556971"/>
              <a:gd name="connsiteX4" fmla="*/ 9397976 w 10895127"/>
              <a:gd name="connsiteY4" fmla="*/ 11556971 h 11556971"/>
              <a:gd name="connsiteX5" fmla="*/ 0 w 10895127"/>
              <a:gd name="connsiteY5" fmla="*/ 11556971 h 11556971"/>
              <a:gd name="connsiteX6" fmla="*/ 0 w 10895127"/>
              <a:gd name="connsiteY6" fmla="*/ 1523996 h 11556971"/>
              <a:gd name="connsiteX7" fmla="*/ 1523996 w 10895127"/>
              <a:gd name="connsiteY7" fmla="*/ 0 h 1155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5127" h="11556971">
                <a:moveTo>
                  <a:pt x="1523996" y="0"/>
                </a:moveTo>
                <a:lnTo>
                  <a:pt x="10895127" y="0"/>
                </a:lnTo>
                <a:lnTo>
                  <a:pt x="10895127" y="10313141"/>
                </a:lnTo>
                <a:lnTo>
                  <a:pt x="10891011" y="10340113"/>
                </a:lnTo>
                <a:cubicBezTo>
                  <a:pt x="10748903" y="11034570"/>
                  <a:pt x="10134444" y="11556971"/>
                  <a:pt x="9397976" y="11556971"/>
                </a:cubicBezTo>
                <a:lnTo>
                  <a:pt x="0" y="11556971"/>
                </a:lnTo>
                <a:lnTo>
                  <a:pt x="0" y="1523996"/>
                </a:lnTo>
                <a:cubicBezTo>
                  <a:pt x="0" y="682306"/>
                  <a:pt x="682319" y="0"/>
                  <a:pt x="1523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  <a:endParaRPr lang="en-GB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06C1FED-B946-0980-AADC-5A21FF78C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73309" y="4276453"/>
            <a:ext cx="9003649" cy="1554480"/>
          </a:xfrm>
        </p:spPr>
        <p:txBody>
          <a:bodyPr>
            <a:normAutofit/>
          </a:bodyPr>
          <a:lstStyle>
            <a:lvl1pPr marL="0" indent="0">
              <a:buNone/>
              <a:defRPr sz="3000" b="1" spc="0" baseline="0">
                <a:solidFill>
                  <a:srgbClr val="404040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xmlns="" id="{D17343B0-AEC4-52D8-0F64-34D27B6AC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/>
              <a:t>Pięć razy więcej osób czyta sam tytuł niż treść przezeń zapowiadaną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xmlns="" id="{372488CD-4178-6066-41DC-C071F0798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2" name="Symbol zastępczy tekstu 31">
            <a:extLst>
              <a:ext uri="{FF2B5EF4-FFF2-40B4-BE49-F238E27FC236}">
                <a16:creationId xmlns:a16="http://schemas.microsoft.com/office/drawing/2014/main" xmlns="" id="{D23D2C90-BC6C-29FF-D153-855602CF1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77014" y="6204418"/>
            <a:ext cx="9003649" cy="5337175"/>
          </a:xfrm>
        </p:spPr>
        <p:txBody>
          <a:bodyPr/>
          <a:lstStyle>
            <a:lvl1pPr>
              <a:spcAft>
                <a:spcPts val="200"/>
              </a:spcAft>
              <a:defRPr b="1"/>
            </a:lvl1pPr>
            <a:lvl2pPr>
              <a:spcBef>
                <a:spcPts val="2000"/>
              </a:spcBef>
              <a:spcAft>
                <a:spcPts val="1000"/>
              </a:spcAft>
              <a:defRPr b="1"/>
            </a:lvl2pPr>
            <a:lvl3pPr>
              <a:spcBef>
                <a:spcPts val="2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169739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CAFF6A-EABD-E695-299A-272B1E0D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06" y="408505"/>
            <a:ext cx="12749314" cy="1952508"/>
          </a:xfrm>
        </p:spPr>
        <p:txBody>
          <a:bodyPr anchor="b">
            <a:normAutofit/>
          </a:bodyPr>
          <a:lstStyle>
            <a:lvl1pPr>
              <a:defRPr sz="900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06C1FED-B946-0980-AADC-5A21FF78C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06" y="2737636"/>
            <a:ext cx="9376044" cy="1952507"/>
          </a:xfrm>
        </p:spPr>
        <p:txBody>
          <a:bodyPr>
            <a:normAutofit/>
          </a:bodyPr>
          <a:lstStyle>
            <a:lvl1pPr marL="0" indent="0">
              <a:buNone/>
              <a:defRPr sz="3000" b="1" spc="10" baseline="0">
                <a:solidFill>
                  <a:srgbClr val="404040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xmlns="" id="{D17343B0-AEC4-52D8-0F64-34D27B6AC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/>
              <a:t>Pięć razy więcej osób czyta sam tytuł niż treść przezeń zapowiadaną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xmlns="" id="{372488CD-4178-6066-41DC-C071F0798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2" name="Symbol zastępczy tekstu 31">
            <a:extLst>
              <a:ext uri="{FF2B5EF4-FFF2-40B4-BE49-F238E27FC236}">
                <a16:creationId xmlns:a16="http://schemas.microsoft.com/office/drawing/2014/main" xmlns="" id="{D23D2C90-BC6C-29FF-D153-855602CF1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9159" y="5069391"/>
            <a:ext cx="7502292" cy="6468559"/>
          </a:xfrm>
        </p:spPr>
        <p:txBody>
          <a:bodyPr/>
          <a:lstStyle>
            <a:lvl1pPr>
              <a:spcAft>
                <a:spcPts val="200"/>
              </a:spcAft>
              <a:defRPr b="1"/>
            </a:lvl1pPr>
            <a:lvl2pPr>
              <a:spcBef>
                <a:spcPts val="2000"/>
              </a:spcBef>
              <a:spcAft>
                <a:spcPts val="1000"/>
              </a:spcAft>
              <a:defRPr b="1"/>
            </a:lvl2pPr>
            <a:lvl3pPr>
              <a:spcBef>
                <a:spcPts val="2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25705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1D9B4627-0FE5-2403-F4D7-6F454AEA28BE}"/>
              </a:ext>
            </a:extLst>
          </p:cNvPr>
          <p:cNvSpPr/>
          <p:nvPr/>
        </p:nvSpPr>
        <p:spPr>
          <a:xfrm flipV="1">
            <a:off x="0" y="0"/>
            <a:ext cx="23952448" cy="12445986"/>
          </a:xfrm>
          <a:custGeom>
            <a:avLst/>
            <a:gdLst>
              <a:gd name="connsiteX0" fmla="*/ 0 w 23952448"/>
              <a:gd name="connsiteY0" fmla="*/ 12445986 h 12445986"/>
              <a:gd name="connsiteX1" fmla="*/ 23952448 w 23952448"/>
              <a:gd name="connsiteY1" fmla="*/ 12445986 h 12445986"/>
              <a:gd name="connsiteX2" fmla="*/ 23952448 w 23952448"/>
              <a:gd name="connsiteY2" fmla="*/ 1506331 h 12445986"/>
              <a:gd name="connsiteX3" fmla="*/ 22446104 w 23952448"/>
              <a:gd name="connsiteY3" fmla="*/ 0 h 12445986"/>
              <a:gd name="connsiteX4" fmla="*/ 0 w 23952448"/>
              <a:gd name="connsiteY4" fmla="*/ 0 h 124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2448" h="12445986">
                <a:moveTo>
                  <a:pt x="0" y="12445986"/>
                </a:moveTo>
                <a:lnTo>
                  <a:pt x="23952448" y="12445986"/>
                </a:lnTo>
                <a:lnTo>
                  <a:pt x="23952448" y="1506331"/>
                </a:lnTo>
                <a:cubicBezTo>
                  <a:pt x="23952448" y="674406"/>
                  <a:pt x="23278080" y="0"/>
                  <a:pt x="2244610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DF5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2640911-46AB-350A-B1E1-63C070F8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00" y="28800"/>
            <a:ext cx="22250307" cy="36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pl-PL" noProof="0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4ACD67B-E2D9-175D-A06B-7552EDC08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163" y="3887673"/>
            <a:ext cx="22272649" cy="76507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539C2E1-2670-68DF-D431-00730D438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7151" y="12883782"/>
            <a:ext cx="9376044" cy="472847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noProof="0"/>
              <a:t>Pięć razy więcej osób czyta sam tytuł niż treść przezeń zapowiadaną</a:t>
            </a: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xmlns="" id="{30BF00FA-8B4E-FEF2-FC81-40AEA86C90F7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1116481" y="13120205"/>
            <a:ext cx="460670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8E0351E-01D0-95E7-ECA9-76823880E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274" y="13012483"/>
            <a:ext cx="370207" cy="215444"/>
          </a:xfrm>
          <a:prstGeom prst="rect">
            <a:avLst/>
          </a:prstGeom>
        </p:spPr>
        <p:txBody>
          <a:bodyPr vert="horz" wrap="square" lIns="0" tIns="0" rIns="36000" bIns="0" rtlCol="0" anchor="ctr">
            <a:spAutoFit/>
          </a:bodyPr>
          <a:lstStyle>
            <a:lvl1pPr algn="r">
              <a:defRPr sz="1400" b="1" spc="-50" baseline="0">
                <a:solidFill>
                  <a:schemeClr val="accent1"/>
                </a:solidFill>
              </a:defRPr>
            </a:lvl1pPr>
          </a:lstStyle>
          <a:p>
            <a:fld id="{CBE52730-1306-486A-847E-3C38374189F4}" type="slidenum">
              <a:rPr lang="pl-PL" noProof="0" smtClean="0"/>
              <a:pPr/>
              <a:t>‹#›</a:t>
            </a:fld>
            <a:endParaRPr lang="pl-PL" noProof="0"/>
          </a:p>
        </p:txBody>
      </p:sp>
      <p:pic>
        <p:nvPicPr>
          <p:cNvPr id="7" name="Obraz 6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xmlns="" id="{53E2BF88-6A72-C3F3-C249-6805DE3967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4320" y="12530823"/>
            <a:ext cx="4107153" cy="9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86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89" r:id="rId6"/>
    <p:sldLayoutId id="2147483671" r:id="rId7"/>
    <p:sldLayoutId id="2147483672" r:id="rId8"/>
    <p:sldLayoutId id="2147483673" r:id="rId9"/>
    <p:sldLayoutId id="2147483688" r:id="rId10"/>
    <p:sldLayoutId id="2147483674" r:id="rId11"/>
    <p:sldLayoutId id="2147483675" r:id="rId12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9000" b="1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25000"/>
        </a:lnSpc>
        <a:spcBef>
          <a:spcPts val="2000"/>
        </a:spcBef>
        <a:buFontTx/>
        <a:buNone/>
        <a:defRPr sz="28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1828800" rtl="0" eaLnBrk="1" latinLnBrk="0" hangingPunct="1">
        <a:lnSpc>
          <a:spcPct val="125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1828800" rtl="0" eaLnBrk="1" latinLnBrk="0" hangingPunct="1">
        <a:lnSpc>
          <a:spcPct val="125000"/>
        </a:lnSpc>
        <a:spcBef>
          <a:spcPts val="1000"/>
        </a:spcBef>
        <a:buFontTx/>
        <a:buNone/>
        <a:defRPr sz="2000" kern="1200">
          <a:solidFill>
            <a:srgbClr val="4C4C4C"/>
          </a:solidFill>
          <a:latin typeface="+mn-lt"/>
          <a:ea typeface="+mn-ea"/>
          <a:cs typeface="+mn-cs"/>
        </a:defRPr>
      </a:lvl3pPr>
      <a:lvl4pPr marL="216000" indent="-216000" algn="l" defTabSz="1828800" rtl="0" eaLnBrk="1" latinLnBrk="0" hangingPunct="1">
        <a:lnSpc>
          <a:spcPct val="125000"/>
        </a:lnSpc>
        <a:spcBef>
          <a:spcPts val="1000"/>
        </a:spcBef>
        <a:buClr>
          <a:schemeClr val="accent3"/>
        </a:buClr>
        <a:buSzPct val="115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-216000" algn="l" defTabSz="1828800" rtl="0" eaLnBrk="1" latinLnBrk="0" hangingPunct="1">
        <a:lnSpc>
          <a:spcPct val="125000"/>
        </a:lnSpc>
        <a:spcBef>
          <a:spcPts val="1000"/>
        </a:spcBef>
        <a:buClr>
          <a:schemeClr val="accent3"/>
        </a:buClr>
        <a:buSzPct val="115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orient="horz" pos="8640" userDrawn="1">
          <p15:clr>
            <a:srgbClr val="F26B43"/>
          </p15:clr>
        </p15:guide>
        <p15:guide id="9" pos="536" userDrawn="1">
          <p15:clr>
            <a:srgbClr val="F26B43"/>
          </p15:clr>
        </p15:guide>
        <p15:guide id="10" pos="14575" userDrawn="1">
          <p15:clr>
            <a:srgbClr val="F26B43"/>
          </p15:clr>
        </p15:guide>
        <p15:guide id="11" userDrawn="1">
          <p15:clr>
            <a:srgbClr val="F26B43"/>
          </p15:clr>
        </p15:guide>
        <p15:guide id="12" pos="15360" userDrawn="1">
          <p15:clr>
            <a:srgbClr val="F26B43"/>
          </p15:clr>
        </p15:guide>
        <p15:guide id="13" orient="horz" pos="2075" userDrawn="1">
          <p15:clr>
            <a:srgbClr val="F26B43"/>
          </p15:clr>
        </p15:guide>
        <p15:guide id="14" orient="horz" pos="7268" userDrawn="1">
          <p15:clr>
            <a:srgbClr val="F26B43"/>
          </p15:clr>
        </p15:guide>
        <p15:guide id="15" orient="horz" pos="12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.ibuk.pl/pomo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nursing.com.pl/" TargetMode="External"/><Relationship Id="rId2" Type="http://schemas.openxmlformats.org/officeDocument/2006/relationships/hyperlink" Target="mailto:https://pzwl.pl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mailto:https://edu.pzwl.p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xmlns="" id="{56D02EF2-0ED7-6904-3CF5-F68813C2F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464" y="5486400"/>
            <a:ext cx="19810038" cy="5155395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IBUK Libra – technologia i dostępność przyjazna Twojemu czytelnikowi</a:t>
            </a:r>
            <a:endParaRPr lang="en-GB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F31E0F0-4C67-5456-52AA-8B3A8FB4977B}"/>
              </a:ext>
            </a:extLst>
          </p:cNvPr>
          <p:cNvSpPr txBox="1"/>
          <p:nvPr/>
        </p:nvSpPr>
        <p:spPr>
          <a:xfrm>
            <a:off x="1646463" y="2941983"/>
            <a:ext cx="1951232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l-PL" sz="4400" b="1" dirty="0">
                <a:solidFill>
                  <a:schemeClr val="bg1"/>
                </a:solidFill>
              </a:rPr>
              <a:t>14 Konferencja Automatyzacja bibliotek – Biblioteki w świecie technologii</a:t>
            </a:r>
          </a:p>
          <a:p>
            <a:pPr algn="l"/>
            <a:r>
              <a:rPr lang="pl-PL" sz="3200" dirty="0">
                <a:solidFill>
                  <a:schemeClr val="bg1"/>
                </a:solidFill>
              </a:rPr>
              <a:t>Stowarzyszenie Bibliotekarzy Polskich</a:t>
            </a:r>
          </a:p>
          <a:p>
            <a:pPr algn="l"/>
            <a:r>
              <a:rPr lang="pl-PL" sz="3200" dirty="0">
                <a:solidFill>
                  <a:schemeClr val="bg1"/>
                </a:solidFill>
              </a:rPr>
              <a:t>23-24 listopada 2023 roku</a:t>
            </a:r>
          </a:p>
        </p:txBody>
      </p:sp>
    </p:spTree>
    <p:extLst>
      <p:ext uri="{BB962C8B-B14F-4D97-AF65-F5344CB8AC3E}">
        <p14:creationId xmlns:p14="http://schemas.microsoft.com/office/powerpoint/2010/main" xmlns="" val="164216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C0B63C77-A580-8BB3-E0E2-1208322B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Nasi partnerzy 2008 vs 2023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74020F0-B869-136C-5138-F12BCC9E7176}"/>
              </a:ext>
            </a:extLst>
          </p:cNvPr>
          <p:cNvSpPr txBox="1"/>
          <p:nvPr/>
        </p:nvSpPr>
        <p:spPr>
          <a:xfrm>
            <a:off x="889355" y="4208731"/>
            <a:ext cx="199413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pl-PL" sz="2400" b="1" spc="5" dirty="0">
                <a:latin typeface="+mj-lt"/>
              </a:rPr>
              <a:t>Liczba klientów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741FE301-330D-C0DC-2DF2-8CED97D76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0684813"/>
              </p:ext>
            </p:extLst>
          </p:nvPr>
        </p:nvGraphicFramePr>
        <p:xfrm>
          <a:off x="850900" y="5021870"/>
          <a:ext cx="9826065" cy="646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9223FEBC-6F05-7626-4090-524C3587BCE0}"/>
              </a:ext>
            </a:extLst>
          </p:cNvPr>
          <p:cNvGrpSpPr/>
          <p:nvPr/>
        </p:nvGrpSpPr>
        <p:grpSpPr>
          <a:xfrm>
            <a:off x="11170024" y="4917950"/>
            <a:ext cx="9925042" cy="5653928"/>
            <a:chOff x="6399057" y="5011997"/>
            <a:chExt cx="4791297" cy="2729424"/>
          </a:xfrm>
        </p:grpSpPr>
        <p:sp>
          <p:nvSpPr>
            <p:cNvPr id="9" name="Prostokąt 10">
              <a:extLst>
                <a:ext uri="{FF2B5EF4-FFF2-40B4-BE49-F238E27FC236}">
                  <a16:creationId xmlns:a16="http://schemas.microsoft.com/office/drawing/2014/main" xmlns="" id="{CE53A535-2B8F-A808-C349-16A044113232}"/>
                </a:ext>
              </a:extLst>
            </p:cNvPr>
            <p:cNvSpPr/>
            <p:nvPr/>
          </p:nvSpPr>
          <p:spPr>
            <a:xfrm>
              <a:off x="6399057" y="6033722"/>
              <a:ext cx="2673192" cy="22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>
                  <a:latin typeface="+mj-lt"/>
                  <a:cs typeface="IBM Plex Sans ExtraLight"/>
                </a:rPr>
                <a:t>bibliotek akademickich </a:t>
              </a:r>
              <a:endParaRPr lang="en-US" sz="2400" dirty="0">
                <a:latin typeface="+mj-lt"/>
                <a:cs typeface="IBM Plex Sans ExtraLight"/>
              </a:endParaRPr>
            </a:p>
          </p:txBody>
        </p:sp>
        <p:sp>
          <p:nvSpPr>
            <p:cNvPr id="10" name="Prostokąt 13">
              <a:extLst>
                <a:ext uri="{FF2B5EF4-FFF2-40B4-BE49-F238E27FC236}">
                  <a16:creationId xmlns:a16="http://schemas.microsoft.com/office/drawing/2014/main" xmlns="" id="{534073CC-CEB8-B708-DC0A-54B0779F9E81}"/>
                </a:ext>
              </a:extLst>
            </p:cNvPr>
            <p:cNvSpPr/>
            <p:nvPr/>
          </p:nvSpPr>
          <p:spPr>
            <a:xfrm>
              <a:off x="8778354" y="6033722"/>
              <a:ext cx="2412000" cy="22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>
                  <a:latin typeface="+mj-lt"/>
                  <a:cs typeface="IBM Plex Sans ExtraLight"/>
                </a:rPr>
                <a:t>bibliotek pedagogicznych </a:t>
              </a:r>
              <a:endParaRPr lang="en-US" sz="2400" dirty="0">
                <a:latin typeface="+mj-lt"/>
                <a:cs typeface="IBM Plex Sans ExtraLight"/>
              </a:endParaRPr>
            </a:p>
          </p:txBody>
        </p:sp>
        <p:sp>
          <p:nvSpPr>
            <p:cNvPr id="13" name="Prostokąt 10">
              <a:extLst>
                <a:ext uri="{FF2B5EF4-FFF2-40B4-BE49-F238E27FC236}">
                  <a16:creationId xmlns:a16="http://schemas.microsoft.com/office/drawing/2014/main" xmlns="" id="{369AABC4-2C08-5C10-05DB-7C84E689A9B9}"/>
                </a:ext>
              </a:extLst>
            </p:cNvPr>
            <p:cNvSpPr/>
            <p:nvPr/>
          </p:nvSpPr>
          <p:spPr>
            <a:xfrm>
              <a:off x="6399057" y="7518552"/>
              <a:ext cx="2673192" cy="22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>
                  <a:latin typeface="+mj-lt"/>
                  <a:cs typeface="IBM Plex Sans ExtraLight"/>
                </a:rPr>
                <a:t>bibliotek publicznych</a:t>
              </a:r>
              <a:endParaRPr lang="en-US" sz="2400" dirty="0">
                <a:latin typeface="+mj-lt"/>
                <a:cs typeface="IBM Plex Sans ExtraLight"/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2686B16C-307E-A064-B462-761AB0652B5C}"/>
                </a:ext>
              </a:extLst>
            </p:cNvPr>
            <p:cNvSpPr/>
            <p:nvPr/>
          </p:nvSpPr>
          <p:spPr>
            <a:xfrm>
              <a:off x="8778354" y="7518553"/>
              <a:ext cx="2412000" cy="22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>
                  <a:latin typeface="+mj-lt"/>
                  <a:cs typeface="IBM Plex Sans ExtraLight"/>
                </a:rPr>
                <a:t>instytucji</a:t>
              </a:r>
              <a:endParaRPr lang="en-US" sz="2400" dirty="0">
                <a:latin typeface="+mj-lt"/>
                <a:cs typeface="IBM Plex Sans ExtraLight"/>
              </a:endParaRPr>
            </a:p>
          </p:txBody>
        </p:sp>
        <p:sp>
          <p:nvSpPr>
            <p:cNvPr id="15" name="Prostokąt 10">
              <a:extLst>
                <a:ext uri="{FF2B5EF4-FFF2-40B4-BE49-F238E27FC236}">
                  <a16:creationId xmlns:a16="http://schemas.microsoft.com/office/drawing/2014/main" xmlns="" id="{9A1E62DD-6C29-9A58-CC9A-CBCF93E36F49}"/>
                </a:ext>
              </a:extLst>
            </p:cNvPr>
            <p:cNvSpPr/>
            <p:nvPr/>
          </p:nvSpPr>
          <p:spPr>
            <a:xfrm>
              <a:off x="6399057" y="5011997"/>
              <a:ext cx="2673192" cy="1069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800" dirty="0">
                  <a:solidFill>
                    <a:srgbClr val="26509B"/>
                  </a:solidFill>
                  <a:latin typeface="+mj-lt"/>
                  <a:cs typeface="IBM Plex Sans ExtraLight"/>
                </a:rPr>
                <a:t>187</a:t>
              </a:r>
              <a:endParaRPr lang="en-US" sz="13800" dirty="0">
                <a:solidFill>
                  <a:srgbClr val="26509B"/>
                </a:solidFill>
                <a:latin typeface="+mj-lt"/>
                <a:cs typeface="IBM Plex Sans ExtraLight"/>
              </a:endParaRPr>
            </a:p>
          </p:txBody>
        </p:sp>
        <p:sp>
          <p:nvSpPr>
            <p:cNvPr id="16" name="Prostokąt 13">
              <a:extLst>
                <a:ext uri="{FF2B5EF4-FFF2-40B4-BE49-F238E27FC236}">
                  <a16:creationId xmlns:a16="http://schemas.microsoft.com/office/drawing/2014/main" xmlns="" id="{9E1CED90-A754-0A9D-B901-755D7EBE4B8B}"/>
                </a:ext>
              </a:extLst>
            </p:cNvPr>
            <p:cNvSpPr/>
            <p:nvPr/>
          </p:nvSpPr>
          <p:spPr>
            <a:xfrm>
              <a:off x="8778354" y="5011997"/>
              <a:ext cx="2412000" cy="1069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800" dirty="0">
                  <a:solidFill>
                    <a:srgbClr val="26509B"/>
                  </a:solidFill>
                  <a:latin typeface="+mj-lt"/>
                  <a:cs typeface="IBM Plex Sans ExtraLight"/>
                </a:rPr>
                <a:t>69</a:t>
              </a:r>
              <a:endParaRPr lang="en-US" sz="13800" dirty="0">
                <a:solidFill>
                  <a:srgbClr val="26509B"/>
                </a:solidFill>
                <a:latin typeface="+mj-lt"/>
                <a:cs typeface="IBM Plex Sans ExtraLight"/>
              </a:endParaRPr>
            </a:p>
          </p:txBody>
        </p:sp>
        <p:sp>
          <p:nvSpPr>
            <p:cNvPr id="17" name="Prostokąt 10">
              <a:extLst>
                <a:ext uri="{FF2B5EF4-FFF2-40B4-BE49-F238E27FC236}">
                  <a16:creationId xmlns:a16="http://schemas.microsoft.com/office/drawing/2014/main" xmlns="" id="{C55623DF-19E7-90C7-B73F-7D546654B3BD}"/>
                </a:ext>
              </a:extLst>
            </p:cNvPr>
            <p:cNvSpPr/>
            <p:nvPr/>
          </p:nvSpPr>
          <p:spPr>
            <a:xfrm>
              <a:off x="6399057" y="6496827"/>
              <a:ext cx="2673192" cy="1069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800" dirty="0">
                  <a:solidFill>
                    <a:srgbClr val="26509B"/>
                  </a:solidFill>
                  <a:latin typeface="+mj-lt"/>
                  <a:cs typeface="IBM Plex Sans ExtraLight"/>
                </a:rPr>
                <a:t>201</a:t>
              </a:r>
              <a:endParaRPr lang="en-US" sz="13800" dirty="0">
                <a:solidFill>
                  <a:srgbClr val="26509B"/>
                </a:solidFill>
                <a:latin typeface="+mj-lt"/>
                <a:cs typeface="IBM Plex Sans ExtraLight"/>
              </a:endParaRPr>
            </a:p>
          </p:txBody>
        </p:sp>
        <p:sp>
          <p:nvSpPr>
            <p:cNvPr id="18" name="Prostokąt 13">
              <a:extLst>
                <a:ext uri="{FF2B5EF4-FFF2-40B4-BE49-F238E27FC236}">
                  <a16:creationId xmlns:a16="http://schemas.microsoft.com/office/drawing/2014/main" xmlns="" id="{06572A48-47CF-1252-F61B-1473E32B9D69}"/>
                </a:ext>
              </a:extLst>
            </p:cNvPr>
            <p:cNvSpPr/>
            <p:nvPr/>
          </p:nvSpPr>
          <p:spPr>
            <a:xfrm>
              <a:off x="8778354" y="6496827"/>
              <a:ext cx="2412000" cy="1069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800" dirty="0">
                  <a:solidFill>
                    <a:srgbClr val="26509B"/>
                  </a:solidFill>
                  <a:latin typeface="+mj-lt"/>
                  <a:cs typeface="IBM Plex Sans ExtraLight"/>
                </a:rPr>
                <a:t>61</a:t>
              </a:r>
              <a:endParaRPr lang="en-US" sz="13800" dirty="0">
                <a:solidFill>
                  <a:srgbClr val="26509B"/>
                </a:solidFill>
                <a:latin typeface="+mj-lt"/>
                <a:cs typeface="IBM Plex Sans ExtraLight"/>
              </a:endParaRPr>
            </a:p>
          </p:txBody>
        </p:sp>
      </p:grpSp>
      <p:sp>
        <p:nvSpPr>
          <p:cNvPr id="3" name="Symbol zastępczy stopki 3">
            <a:extLst>
              <a:ext uri="{FF2B5EF4-FFF2-40B4-BE49-F238E27FC236}">
                <a16:creationId xmlns:a16="http://schemas.microsoft.com/office/drawing/2014/main" xmlns="" id="{08CC076C-951B-834A-C7B7-D3B5BDBCC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77151" y="12883782"/>
            <a:ext cx="9376044" cy="472847"/>
          </a:xfrm>
        </p:spPr>
        <p:txBody>
          <a:bodyPr/>
          <a:lstStyle/>
          <a:p>
            <a:r>
              <a:rPr lang="pl-PL" dirty="0"/>
              <a:t>IBUK LIBRA W LICZBACH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483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97349E-15C5-62FB-E8FD-EFA07ED0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IBUKA Libry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8C3F65-9198-5757-8B40-6B37C607B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03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C7C28CD-CF31-32F3-91C7-E8C7EE996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11</a:t>
            </a:fld>
            <a:endParaRPr lang="pl-PL" noProof="0"/>
          </a:p>
        </p:txBody>
      </p:sp>
      <p:sp>
        <p:nvSpPr>
          <p:cNvPr id="6" name="Symbol zastępczy stopki 3">
            <a:extLst>
              <a:ext uri="{FF2B5EF4-FFF2-40B4-BE49-F238E27FC236}">
                <a16:creationId xmlns:a16="http://schemas.microsoft.com/office/drawing/2014/main" xmlns="" id="{B31A5C40-3855-2B93-6159-869B6A047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77151" y="12883782"/>
            <a:ext cx="9376044" cy="472847"/>
          </a:xfrm>
        </p:spPr>
        <p:txBody>
          <a:bodyPr/>
          <a:lstStyle/>
          <a:p>
            <a:r>
              <a:rPr lang="pl-PL" dirty="0" err="1"/>
              <a:t>Ibuk</a:t>
            </a:r>
            <a:r>
              <a:rPr lang="pl-PL" dirty="0"/>
              <a:t> Libra - najlepsza czytelnia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964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C0B63C77-A580-8BB3-E0E2-1208322B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2008 vs 2023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48E78DA-85F1-F336-2D28-2C4A38E44C42}"/>
              </a:ext>
            </a:extLst>
          </p:cNvPr>
          <p:cNvSpPr txBox="1"/>
          <p:nvPr/>
        </p:nvSpPr>
        <p:spPr>
          <a:xfrm>
            <a:off x="872741" y="4150623"/>
            <a:ext cx="38639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l-PL" sz="2800" b="1" spc="5" dirty="0">
                <a:latin typeface="+mj-lt"/>
              </a:rPr>
              <a:t>Liczba książek w ofercie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EDA2468E-425D-7D19-4517-82368E3FD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9724168"/>
              </p:ext>
            </p:extLst>
          </p:nvPr>
        </p:nvGraphicFramePr>
        <p:xfrm>
          <a:off x="850899" y="4995900"/>
          <a:ext cx="10102295" cy="729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ela 7">
            <a:extLst>
              <a:ext uri="{FF2B5EF4-FFF2-40B4-BE49-F238E27FC236}">
                <a16:creationId xmlns:a16="http://schemas.microsoft.com/office/drawing/2014/main" xmlns="" id="{627874A9-AD63-E224-4E18-5D2719C1B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7639301"/>
              </p:ext>
            </p:extLst>
          </p:nvPr>
        </p:nvGraphicFramePr>
        <p:xfrm>
          <a:off x="12191998" y="4045659"/>
          <a:ext cx="10945814" cy="597366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120895">
                  <a:extLst>
                    <a:ext uri="{9D8B030D-6E8A-4147-A177-3AD203B41FA5}">
                      <a16:colId xmlns:a16="http://schemas.microsoft.com/office/drawing/2014/main" xmlns="" val="1039811594"/>
                    </a:ext>
                  </a:extLst>
                </a:gridCol>
                <a:gridCol w="4824919">
                  <a:extLst>
                    <a:ext uri="{9D8B030D-6E8A-4147-A177-3AD203B41FA5}">
                      <a16:colId xmlns:a16="http://schemas.microsoft.com/office/drawing/2014/main" xmlns="" val="3739915821"/>
                    </a:ext>
                  </a:extLst>
                </a:gridCol>
              </a:tblGrid>
              <a:tr h="1174238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baseline="30000" dirty="0" err="1">
                          <a:solidFill>
                            <a:schemeClr val="lt1"/>
                          </a:solidFill>
                        </a:rPr>
                        <a:t>Najważniejsze</a:t>
                      </a:r>
                      <a:r>
                        <a:rPr lang="en-US" sz="3600" b="1" kern="1200" baseline="300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3600" b="1" kern="1200" baseline="30000" dirty="0" err="1">
                          <a:solidFill>
                            <a:schemeClr val="lt1"/>
                          </a:solidFill>
                        </a:rPr>
                        <a:t>kategorie</a:t>
                      </a:r>
                      <a:endParaRPr lang="en-US" sz="3600" b="1" kern="1200" baseline="30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403" marR="166749" marT="32580" marB="32580" anchor="ctr"/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baseline="30000" dirty="0" err="1">
                          <a:solidFill>
                            <a:schemeClr val="lt1"/>
                          </a:solidFill>
                        </a:rPr>
                        <a:t>Liczba</a:t>
                      </a:r>
                      <a:r>
                        <a:rPr lang="en-US" sz="3600" b="1" kern="1200" baseline="300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3600" b="1" kern="1200" baseline="30000" dirty="0" err="1">
                          <a:solidFill>
                            <a:schemeClr val="lt1"/>
                          </a:solidFill>
                        </a:rPr>
                        <a:t>publikacji</a:t>
                      </a:r>
                      <a:r>
                        <a:rPr lang="pl-PL" sz="3600" b="1" kern="1200" baseline="30000" dirty="0">
                          <a:solidFill>
                            <a:schemeClr val="lt1"/>
                          </a:solidFill>
                        </a:rPr>
                        <a:t> w 2023</a:t>
                      </a:r>
                      <a:endParaRPr lang="pl-PL" sz="3600" dirty="0"/>
                    </a:p>
                  </a:txBody>
                  <a:tcPr marL="192403" marR="166749" marT="32580" marB="32580" anchor="ctr"/>
                </a:tc>
                <a:extLst>
                  <a:ext uri="{0D108BD9-81ED-4DB2-BD59-A6C34878D82A}">
                    <a16:rowId xmlns:a16="http://schemas.microsoft.com/office/drawing/2014/main" xmlns="" val="262000242"/>
                  </a:ext>
                </a:extLst>
              </a:tr>
              <a:tr h="622302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Nauki humanistyczne</a:t>
                      </a:r>
                    </a:p>
                  </a:txBody>
                  <a:tcPr marL="192403" marR="166749" marT="32580" marB="513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8730</a:t>
                      </a:r>
                    </a:p>
                  </a:txBody>
                  <a:tcPr marL="192403" marR="166749" marT="32580" marB="5130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3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Nauki społeczne</a:t>
                      </a:r>
                    </a:p>
                  </a:txBody>
                  <a:tcPr marL="192403" marR="166749" marT="32580" marB="32580" anchor="ctr">
                    <a:solidFill>
                      <a:srgbClr val="E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7122</a:t>
                      </a:r>
                    </a:p>
                  </a:txBody>
                  <a:tcPr marL="192403" marR="166749" marT="32580" marB="32580" anchor="ctr">
                    <a:solidFill>
                      <a:srgbClr val="E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Nauki ekonomiczne</a:t>
                      </a:r>
                    </a:p>
                  </a:txBody>
                  <a:tcPr marL="192403" marR="166749" marT="32580" marB="513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4025</a:t>
                      </a:r>
                    </a:p>
                  </a:txBody>
                  <a:tcPr marL="192403" marR="166749" marT="32580" marB="51307" anchor="ctr"/>
                </a:tc>
                <a:extLst>
                  <a:ext uri="{0D108BD9-81ED-4DB2-BD59-A6C34878D82A}">
                    <a16:rowId xmlns:a16="http://schemas.microsoft.com/office/drawing/2014/main" xmlns="" val="2064411558"/>
                  </a:ext>
                </a:extLst>
              </a:tr>
              <a:tr h="707375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Prawo</a:t>
                      </a:r>
                    </a:p>
                  </a:txBody>
                  <a:tcPr marL="192403" marR="166749" marT="32580" marB="51307" anchor="ctr">
                    <a:solidFill>
                      <a:srgbClr val="E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3983</a:t>
                      </a:r>
                    </a:p>
                  </a:txBody>
                  <a:tcPr marL="192403" marR="166749" marT="32580" marB="51307" anchor="ctr">
                    <a:solidFill>
                      <a:srgbClr val="E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840036"/>
                  </a:ext>
                </a:extLst>
              </a:tr>
              <a:tr h="707375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Nauki matematyczno-przyrodnicze</a:t>
                      </a:r>
                    </a:p>
                  </a:txBody>
                  <a:tcPr marL="192403" marR="166749" marT="32580" marB="51307" anchor="ctr">
                    <a:solidFill>
                      <a:srgbClr val="CDD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3329</a:t>
                      </a:r>
                    </a:p>
                  </a:txBody>
                  <a:tcPr marL="192403" marR="166749" marT="32580" marB="51307" anchor="ctr">
                    <a:solidFill>
                      <a:srgbClr val="CD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5633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Medycyna</a:t>
                      </a:r>
                    </a:p>
                  </a:txBody>
                  <a:tcPr marL="192403" marR="166749" marT="32580" marB="513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2165</a:t>
                      </a:r>
                    </a:p>
                  </a:txBody>
                  <a:tcPr marL="192403" marR="166749" marT="32580" marB="5130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7375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Literatura popularnonaukowa i faktu</a:t>
                      </a:r>
                    </a:p>
                  </a:txBody>
                  <a:tcPr marL="192403" marR="166749" marT="32580" marB="51307" anchor="ctr">
                    <a:solidFill>
                      <a:srgbClr val="CDD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2200" b="1" dirty="0">
                          <a:solidFill>
                            <a:schemeClr val="tx2"/>
                          </a:solidFill>
                        </a:rPr>
                        <a:t>2600</a:t>
                      </a:r>
                    </a:p>
                  </a:txBody>
                  <a:tcPr marL="192403" marR="166749" marT="32580" marB="51307" anchor="ctr">
                    <a:solidFill>
                      <a:srgbClr val="CD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Symbol zastępczy stopki 3">
            <a:extLst>
              <a:ext uri="{FF2B5EF4-FFF2-40B4-BE49-F238E27FC236}">
                <a16:creationId xmlns:a16="http://schemas.microsoft.com/office/drawing/2014/main" xmlns="" id="{E19A5436-7A27-5B3C-3182-8CBCA2C4F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77151" y="12883782"/>
            <a:ext cx="9376044" cy="472847"/>
          </a:xfrm>
        </p:spPr>
        <p:txBody>
          <a:bodyPr/>
          <a:lstStyle/>
          <a:p>
            <a:r>
              <a:rPr lang="pl-PL" dirty="0" err="1"/>
              <a:t>Ibuk</a:t>
            </a:r>
            <a:r>
              <a:rPr lang="pl-PL" dirty="0"/>
              <a:t> Libra - najlepsza czytelnia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485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66DCBA6-03B8-DB0E-F082-4AE76B6E0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04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DCAE417-4025-2034-2689-F77B23DEB4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13</a:t>
            </a:fld>
            <a:endParaRPr lang="pl-PL" noProof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xmlns="" id="{82E91450-BF9E-15B6-ECF2-96AC0497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13" y="9866313"/>
            <a:ext cx="21501100" cy="1677987"/>
          </a:xfrm>
        </p:spPr>
        <p:txBody>
          <a:bodyPr/>
          <a:lstStyle/>
          <a:p>
            <a:r>
              <a:rPr lang="pl-PL" dirty="0"/>
              <a:t>Jak to działa?</a:t>
            </a:r>
          </a:p>
        </p:txBody>
      </p:sp>
    </p:spTree>
    <p:extLst>
      <p:ext uri="{BB962C8B-B14F-4D97-AF65-F5344CB8AC3E}">
        <p14:creationId xmlns:p14="http://schemas.microsoft.com/office/powerpoint/2010/main" xmlns="" val="172995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Jak to działa? Krótki przewodnik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99" y="1289275"/>
            <a:ext cx="23312859" cy="2004788"/>
          </a:xfrm>
        </p:spPr>
        <p:txBody>
          <a:bodyPr>
            <a:normAutofit/>
          </a:bodyPr>
          <a:lstStyle/>
          <a:p>
            <a:r>
              <a:rPr lang="pl-PL" dirty="0"/>
              <a:t>Zalogowany użytkownik korzysta z…</a:t>
            </a:r>
          </a:p>
        </p:txBody>
      </p:sp>
      <p:sp>
        <p:nvSpPr>
          <p:cNvPr id="6" name="Symbol zastępczy tekstu 8">
            <a:extLst>
              <a:ext uri="{FF2B5EF4-FFF2-40B4-BE49-F238E27FC236}">
                <a16:creationId xmlns:a16="http://schemas.microsoft.com/office/drawing/2014/main" xmlns="" id="{6A53D204-5124-29D0-62F8-C68A04555357}"/>
              </a:ext>
            </a:extLst>
          </p:cNvPr>
          <p:cNvSpPr txBox="1">
            <a:spLocks/>
          </p:cNvSpPr>
          <p:nvPr/>
        </p:nvSpPr>
        <p:spPr>
          <a:xfrm>
            <a:off x="1926459" y="4175118"/>
            <a:ext cx="16776550" cy="536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ct val="125000"/>
              </a:lnSpc>
              <a:spcBef>
                <a:spcPts val="2000"/>
              </a:spcBef>
              <a:buFontTx/>
              <a:buNone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3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432000" indent="-21600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3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buFont typeface="Wingdings 3" charset="2"/>
              <a:buAutoNum type="arabicPeriod"/>
            </a:pPr>
            <a:r>
              <a:rPr lang="pl-PL" dirty="0"/>
              <a:t>Dostępu do publikacji 24/7 przez komputer, laptop, tablet lub smartfon z dostępem do </a:t>
            </a:r>
            <a:r>
              <a:rPr lang="pl-PL" dirty="0" err="1"/>
              <a:t>internetu</a:t>
            </a:r>
            <a:r>
              <a:rPr lang="pl-PL" dirty="0"/>
              <a:t> (niezbędna aktualna wersja przeglądarki)</a:t>
            </a:r>
          </a:p>
          <a:p>
            <a:pPr marL="514350" indent="-514350">
              <a:lnSpc>
                <a:spcPct val="107000"/>
              </a:lnSpc>
              <a:buFont typeface="Wingdings 3" charset="2"/>
              <a:buAutoNum type="arabicPeriod"/>
            </a:pPr>
            <a:r>
              <a:rPr lang="pl-PL" dirty="0"/>
              <a:t>Zaawansowanych narzędzi pracy z tekstem w półce </a:t>
            </a:r>
            <a:r>
              <a:rPr lang="pl-PL" dirty="0" err="1"/>
              <a:t>myIBUK</a:t>
            </a:r>
            <a:r>
              <a:rPr lang="pl-PL" dirty="0"/>
              <a:t>:</a:t>
            </a:r>
          </a:p>
          <a:p>
            <a:pPr marL="514350" indent="-514350">
              <a:lnSpc>
                <a:spcPct val="107000"/>
              </a:lnSpc>
              <a:buFont typeface="Wingdings 3" charset="2"/>
              <a:buAutoNum type="arabicPeriod"/>
            </a:pPr>
            <a:endParaRPr lang="pl-PL" sz="1600" dirty="0"/>
          </a:p>
          <a:p>
            <a:pPr marL="981075" lvl="4" indent="-536575">
              <a:lnSpc>
                <a:spcPct val="107000"/>
              </a:lnSpc>
              <a:tabLst>
                <a:tab pos="1076325" algn="l"/>
              </a:tabLst>
            </a:pPr>
            <a:r>
              <a:rPr lang="pl-PL" sz="2400" dirty="0">
                <a:latin typeface="+mj-lt"/>
              </a:rPr>
              <a:t>tworzenie notatek</a:t>
            </a:r>
          </a:p>
          <a:p>
            <a:pPr marL="981075" lvl="4" indent="-536575">
              <a:lnSpc>
                <a:spcPct val="107000"/>
              </a:lnSpc>
              <a:tabLst>
                <a:tab pos="1076325" algn="l"/>
              </a:tabLst>
            </a:pPr>
            <a:r>
              <a:rPr lang="pl-PL" sz="2400" dirty="0">
                <a:latin typeface="+mj-lt"/>
              </a:rPr>
              <a:t>wstawianie zakładek i </a:t>
            </a:r>
            <a:r>
              <a:rPr lang="pl-PL" sz="2400" dirty="0" err="1">
                <a:latin typeface="+mj-lt"/>
              </a:rPr>
              <a:t>tagów</a:t>
            </a:r>
            <a:endParaRPr lang="pl-PL" sz="2400" dirty="0">
              <a:latin typeface="+mj-lt"/>
            </a:endParaRPr>
          </a:p>
          <a:p>
            <a:pPr marL="981075" lvl="4" indent="-536575">
              <a:lnSpc>
                <a:spcPct val="107000"/>
              </a:lnSpc>
              <a:tabLst>
                <a:tab pos="1076325" algn="l"/>
              </a:tabLst>
            </a:pPr>
            <a:r>
              <a:rPr lang="pl-PL" sz="2400" dirty="0">
                <a:latin typeface="+mj-lt"/>
              </a:rPr>
              <a:t>„Baza wiedzy” dostęp do Słownika Języka Polskiego PWN oraz Encyklopedii PWN</a:t>
            </a:r>
          </a:p>
          <a:p>
            <a:pPr marL="981075" lvl="4" indent="-536575">
              <a:lnSpc>
                <a:spcPct val="107000"/>
              </a:lnSpc>
              <a:tabLst>
                <a:tab pos="1076325" algn="l"/>
              </a:tabLst>
            </a:pPr>
            <a:r>
              <a:rPr lang="pl-PL" sz="2400" dirty="0">
                <a:latin typeface="+mj-lt"/>
              </a:rPr>
              <a:t>udostępnianie fragmentów innym zalogowanym użytkownikom</a:t>
            </a:r>
          </a:p>
          <a:p>
            <a:pPr marL="981075" lvl="4" indent="-536575">
              <a:lnSpc>
                <a:spcPct val="107000"/>
              </a:lnSpc>
              <a:tabLst>
                <a:tab pos="1076325" algn="l"/>
              </a:tabLst>
            </a:pPr>
            <a:r>
              <a:rPr lang="pl-PL" sz="2400" dirty="0">
                <a:latin typeface="+mj-lt"/>
              </a:rPr>
              <a:t>„Cytuj” eksport gotowego opisu bibliograficznego wraz z fragmentem</a:t>
            </a:r>
          </a:p>
          <a:p>
            <a:pPr marL="981075" lvl="4" indent="-536575">
              <a:lnSpc>
                <a:spcPct val="107000"/>
              </a:lnSpc>
              <a:tabLst>
                <a:tab pos="1076325" algn="l"/>
              </a:tabLst>
            </a:pPr>
            <a:r>
              <a:rPr lang="pl-PL" sz="2400" dirty="0">
                <a:latin typeface="+mj-lt"/>
              </a:rPr>
              <a:t>„Projekty” kompletowanie niezbędnej do pracy literatury w odrębnej przestrzeni półki</a:t>
            </a:r>
          </a:p>
          <a:p>
            <a:pPr lvl="4" indent="-342900">
              <a:lnSpc>
                <a:spcPct val="107000"/>
              </a:lnSpc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365301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Jak to działa? Krótki przewodnik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00" y="28800"/>
            <a:ext cx="22116072" cy="2004788"/>
          </a:xfrm>
        </p:spPr>
        <p:txBody>
          <a:bodyPr/>
          <a:lstStyle/>
          <a:p>
            <a:r>
              <a:rPr lang="pl-PL" dirty="0"/>
              <a:t>Funkcjonalności dla zalogowanych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78C383A-417C-7575-B98F-76DB5861A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3" r="1207" b="5332"/>
          <a:stretch/>
        </p:blipFill>
        <p:spPr>
          <a:xfrm>
            <a:off x="850900" y="3294063"/>
            <a:ext cx="16149406" cy="7247739"/>
          </a:xfrm>
          <a:prstGeom prst="roundRect">
            <a:avLst>
              <a:gd name="adj" fmla="val 6985"/>
            </a:avLst>
          </a:prstGeom>
          <a:ln>
            <a:solidFill>
              <a:schemeClr val="accent1"/>
            </a:solidFill>
          </a:ln>
          <a:effectLst>
            <a:outerShdw blurRad="711200" dist="419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933531E-0FD2-B529-69A9-ED2A4360D648}"/>
              </a:ext>
            </a:extLst>
          </p:cNvPr>
          <p:cNvSpPr txBox="1"/>
          <p:nvPr/>
        </p:nvSpPr>
        <p:spPr>
          <a:xfrm>
            <a:off x="5776403" y="11251327"/>
            <a:ext cx="6137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„Ostatnio przeglądane przez Ciebie” to sekcja 4 tytułów, które użytkownik przeglądał (przycisk f5 odświeża sekcję)</a:t>
            </a:r>
          </a:p>
        </p:txBody>
      </p:sp>
      <p:sp>
        <p:nvSpPr>
          <p:cNvPr id="7" name="Nawias klamrowy otwierający 6">
            <a:extLst>
              <a:ext uri="{FF2B5EF4-FFF2-40B4-BE49-F238E27FC236}">
                <a16:creationId xmlns:a16="http://schemas.microsoft.com/office/drawing/2014/main" xmlns="" id="{05BD5021-F607-C336-C220-0A0CB9285022}"/>
              </a:ext>
            </a:extLst>
          </p:cNvPr>
          <p:cNvSpPr/>
          <p:nvPr/>
        </p:nvSpPr>
        <p:spPr>
          <a:xfrm rot="16200000">
            <a:off x="9039031" y="8242743"/>
            <a:ext cx="1200329" cy="4288619"/>
          </a:xfrm>
          <a:prstGeom prst="leftBrace">
            <a:avLst>
              <a:gd name="adj1" fmla="val 8333"/>
              <a:gd name="adj2" fmla="val 50277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F44E5EDB-8BF4-E90B-472B-41A9C3CE8E99}"/>
              </a:ext>
            </a:extLst>
          </p:cNvPr>
          <p:cNvCxnSpPr>
            <a:cxnSpLocks/>
          </p:cNvCxnSpPr>
          <p:nvPr/>
        </p:nvCxnSpPr>
        <p:spPr>
          <a:xfrm flipV="1">
            <a:off x="13278870" y="10445558"/>
            <a:ext cx="0" cy="8229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986FE3E-4B8A-A0DB-87B2-0F15557999F6}"/>
              </a:ext>
            </a:extLst>
          </p:cNvPr>
          <p:cNvSpPr txBox="1"/>
          <p:nvPr/>
        </p:nvSpPr>
        <p:spPr>
          <a:xfrm>
            <a:off x="13162667" y="11268509"/>
            <a:ext cx="4450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Książka miesiąca dla wszystkich zalogowanych użytkowników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EF702A12-87F7-4640-6AC8-7D4CACB68DA3}"/>
              </a:ext>
            </a:extLst>
          </p:cNvPr>
          <p:cNvSpPr txBox="1"/>
          <p:nvPr/>
        </p:nvSpPr>
        <p:spPr>
          <a:xfrm>
            <a:off x="17871760" y="3329160"/>
            <a:ext cx="353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chemeClr val="accent1"/>
                </a:solidFill>
                <a:latin typeface="+mj-lt"/>
              </a:rPr>
              <a:t>Nowe karty:</a:t>
            </a:r>
          </a:p>
        </p:txBody>
      </p:sp>
      <p:cxnSp>
        <p:nvCxnSpPr>
          <p:cNvPr id="12" name="Łącznik: łamany 11">
            <a:extLst>
              <a:ext uri="{FF2B5EF4-FFF2-40B4-BE49-F238E27FC236}">
                <a16:creationId xmlns:a16="http://schemas.microsoft.com/office/drawing/2014/main" xmlns="" id="{A2347B98-E8FF-7AC8-697E-25F44E066EC6}"/>
              </a:ext>
            </a:extLst>
          </p:cNvPr>
          <p:cNvCxnSpPr>
            <a:cxnSpLocks/>
          </p:cNvCxnSpPr>
          <p:nvPr/>
        </p:nvCxnSpPr>
        <p:spPr>
          <a:xfrm rot="10800000">
            <a:off x="4224840" y="6566867"/>
            <a:ext cx="13388464" cy="2308193"/>
          </a:xfrm>
          <a:prstGeom prst="bentConnector3">
            <a:avLst>
              <a:gd name="adj1" fmla="val 100018"/>
            </a:avLst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633C210F-4B24-830E-BD55-924F70347F88}"/>
              </a:ext>
            </a:extLst>
          </p:cNvPr>
          <p:cNvSpPr txBox="1"/>
          <p:nvPr/>
        </p:nvSpPr>
        <p:spPr>
          <a:xfrm>
            <a:off x="17871759" y="8325811"/>
            <a:ext cx="526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„Książki w moich bibliotekach” użytkownik zalogowany widzi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i przeszukuje zasób swoich bibliotek, do którego ma dostęp</a:t>
            </a: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xmlns="" id="{BD8650E6-4097-B158-DEC9-E0DE487D1F3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85283" y="5123328"/>
            <a:ext cx="12082447" cy="1194615"/>
          </a:xfrm>
          <a:prstGeom prst="bentConnector3">
            <a:avLst>
              <a:gd name="adj1" fmla="val 100194"/>
            </a:avLst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9E494E1-F2D1-7F73-5DA1-045A6610160F}"/>
              </a:ext>
            </a:extLst>
          </p:cNvPr>
          <p:cNvSpPr txBox="1"/>
          <p:nvPr/>
        </p:nvSpPr>
        <p:spPr>
          <a:xfrm>
            <a:off x="17871760" y="4633858"/>
            <a:ext cx="5266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„Moja półka” użytkownik może znaleźć dodane do półki tytuły tutaj, bez przechodzenia do półki </a:t>
            </a:r>
            <a:r>
              <a:rPr lang="pl-PL" sz="2400" dirty="0" err="1">
                <a:latin typeface="+mj-lt"/>
              </a:rPr>
              <a:t>myIBUK</a:t>
            </a:r>
            <a:endParaRPr lang="pl-PL" sz="2400" dirty="0">
              <a:latin typeface="+mj-lt"/>
            </a:endParaRP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5D4507FF-5ACC-6A67-ACB1-399D8DE9FEF2}"/>
              </a:ext>
            </a:extLst>
          </p:cNvPr>
          <p:cNvCxnSpPr>
            <a:cxnSpLocks/>
          </p:cNvCxnSpPr>
          <p:nvPr/>
        </p:nvCxnSpPr>
        <p:spPr>
          <a:xfrm flipH="1">
            <a:off x="6606391" y="6378625"/>
            <a:ext cx="1086133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6A406F4C-E971-5047-A98D-BDFE90BF68F4}"/>
              </a:ext>
            </a:extLst>
          </p:cNvPr>
          <p:cNvSpPr txBox="1"/>
          <p:nvPr/>
        </p:nvSpPr>
        <p:spPr>
          <a:xfrm>
            <a:off x="17871759" y="6199242"/>
            <a:ext cx="526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„Słowniki” użytkownik może uzyskać w tym miejscu informacje lub dostęp do Wielkiego Słownika </a:t>
            </a:r>
            <a:r>
              <a:rPr lang="pl-PL" sz="2400" dirty="0" err="1">
                <a:latin typeface="+mj-lt"/>
              </a:rPr>
              <a:t>pol-ang</a:t>
            </a:r>
            <a:r>
              <a:rPr lang="pl-PL" sz="2400" dirty="0">
                <a:latin typeface="+mj-lt"/>
              </a:rPr>
              <a:t>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i </a:t>
            </a:r>
            <a:r>
              <a:rPr lang="pl-PL" sz="2400" dirty="0" err="1">
                <a:latin typeface="+mj-lt"/>
              </a:rPr>
              <a:t>ang-pol</a:t>
            </a:r>
            <a:r>
              <a:rPr lang="pl-PL" sz="2400" dirty="0">
                <a:latin typeface="+mj-lt"/>
              </a:rPr>
              <a:t> PWN OXFORD  </a:t>
            </a:r>
          </a:p>
        </p:txBody>
      </p:sp>
    </p:spTree>
    <p:extLst>
      <p:ext uri="{BB962C8B-B14F-4D97-AF65-F5344CB8AC3E}">
        <p14:creationId xmlns:p14="http://schemas.microsoft.com/office/powerpoint/2010/main" xmlns="" val="199558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Jak to działa? Krótki przewodnik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99" y="388642"/>
            <a:ext cx="23312859" cy="2004788"/>
          </a:xfrm>
        </p:spPr>
        <p:txBody>
          <a:bodyPr>
            <a:normAutofit/>
          </a:bodyPr>
          <a:lstStyle/>
          <a:p>
            <a:r>
              <a:rPr lang="pl-PL" dirty="0"/>
              <a:t>Odświeżona półka </a:t>
            </a:r>
            <a:r>
              <a:rPr lang="pl-PL" dirty="0" err="1"/>
              <a:t>myIBUK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78C383A-417C-7575-B98F-76DB5861A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8" r="1637" b="718"/>
          <a:stretch/>
        </p:blipFill>
        <p:spPr>
          <a:xfrm>
            <a:off x="878399" y="3459668"/>
            <a:ext cx="18359686" cy="8521691"/>
          </a:xfrm>
          <a:prstGeom prst="roundRect">
            <a:avLst>
              <a:gd name="adj" fmla="val 6985"/>
            </a:avLst>
          </a:prstGeom>
          <a:ln>
            <a:solidFill>
              <a:schemeClr val="accent1"/>
            </a:solidFill>
          </a:ln>
          <a:effectLst>
            <a:outerShdw blurRad="711200" dist="419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57" name="pole tekstowe 56">
            <a:extLst>
              <a:ext uri="{FF2B5EF4-FFF2-40B4-BE49-F238E27FC236}">
                <a16:creationId xmlns:a16="http://schemas.microsoft.com/office/drawing/2014/main" xmlns="" id="{22843EA6-5626-8AEE-149F-D26D89AE6213}"/>
              </a:ext>
            </a:extLst>
          </p:cNvPr>
          <p:cNvSpPr txBox="1"/>
          <p:nvPr/>
        </p:nvSpPr>
        <p:spPr>
          <a:xfrm>
            <a:off x="14337515" y="1356916"/>
            <a:ext cx="631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Tryb „PROJEKTY” dedykowany osobom, które piszą artykuł naukowy, pracę dyplomową lub monografię korzystając ze zbiorów IL</a:t>
            </a:r>
          </a:p>
        </p:txBody>
      </p: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xmlns="" id="{E41A0556-BA61-DB00-30B9-0EB9F221DA2A}"/>
              </a:ext>
            </a:extLst>
          </p:cNvPr>
          <p:cNvCxnSpPr>
            <a:cxnSpLocks/>
          </p:cNvCxnSpPr>
          <p:nvPr/>
        </p:nvCxnSpPr>
        <p:spPr>
          <a:xfrm>
            <a:off x="15148595" y="2702334"/>
            <a:ext cx="0" cy="118345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: łamany 6">
            <a:extLst>
              <a:ext uri="{FF2B5EF4-FFF2-40B4-BE49-F238E27FC236}">
                <a16:creationId xmlns:a16="http://schemas.microsoft.com/office/drawing/2014/main" xmlns="" id="{CB49DB75-C61D-675D-859A-7E1D75E826DB}"/>
              </a:ext>
            </a:extLst>
          </p:cNvPr>
          <p:cNvCxnSpPr>
            <a:cxnSpLocks/>
          </p:cNvCxnSpPr>
          <p:nvPr/>
        </p:nvCxnSpPr>
        <p:spPr>
          <a:xfrm rot="10800000">
            <a:off x="16997086" y="4262719"/>
            <a:ext cx="2891115" cy="1317811"/>
          </a:xfrm>
          <a:prstGeom prst="bentConnector3">
            <a:avLst>
              <a:gd name="adj1" fmla="val 98837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FF5D68FA-81D8-3F99-9943-77E96BB0390F}"/>
              </a:ext>
            </a:extLst>
          </p:cNvPr>
          <p:cNvSpPr txBox="1"/>
          <p:nvPr/>
        </p:nvSpPr>
        <p:spPr>
          <a:xfrm>
            <a:off x="20103354" y="4800413"/>
            <a:ext cx="3034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Tryb „Dark </a:t>
            </a:r>
            <a:r>
              <a:rPr lang="pl-PL" sz="2400" dirty="0" err="1">
                <a:latin typeface="+mj-lt"/>
              </a:rPr>
              <a:t>mode</a:t>
            </a:r>
            <a:r>
              <a:rPr lang="pl-PL" sz="2400" dirty="0">
                <a:latin typeface="+mj-lt"/>
              </a:rPr>
              <a:t>” dbamy o użytkownika oferując tryb,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w którym po zmroku będzie mógł czytać swoje lektury oszczędzając wzrok</a:t>
            </a:r>
          </a:p>
        </p:txBody>
      </p:sp>
    </p:spTree>
    <p:extLst>
      <p:ext uri="{BB962C8B-B14F-4D97-AF65-F5344CB8AC3E}">
        <p14:creationId xmlns:p14="http://schemas.microsoft.com/office/powerpoint/2010/main" xmlns="" val="153329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Jak to działa? Krótki przewodnik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99" y="388642"/>
            <a:ext cx="23312859" cy="2004788"/>
          </a:xfrm>
        </p:spPr>
        <p:txBody>
          <a:bodyPr>
            <a:normAutofit/>
          </a:bodyPr>
          <a:lstStyle/>
          <a:p>
            <a:r>
              <a:rPr lang="pl-PL" dirty="0"/>
              <a:t>Trybu „PROJEKTY”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78C383A-417C-7575-B98F-76DB5861A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" t="12500" r="4150" b="6695"/>
          <a:stretch/>
        </p:blipFill>
        <p:spPr>
          <a:xfrm>
            <a:off x="4662348" y="3953374"/>
            <a:ext cx="17230069" cy="7950478"/>
          </a:xfrm>
          <a:prstGeom prst="roundRect">
            <a:avLst>
              <a:gd name="adj" fmla="val 6985"/>
            </a:avLst>
          </a:prstGeom>
          <a:ln>
            <a:solidFill>
              <a:schemeClr val="accent1"/>
            </a:solidFill>
          </a:ln>
          <a:effectLst>
            <a:outerShdw blurRad="711200" dist="419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57" name="pole tekstowe 56">
            <a:extLst>
              <a:ext uri="{FF2B5EF4-FFF2-40B4-BE49-F238E27FC236}">
                <a16:creationId xmlns:a16="http://schemas.microsoft.com/office/drawing/2014/main" xmlns="" id="{22843EA6-5626-8AEE-149F-D26D89AE6213}"/>
              </a:ext>
            </a:extLst>
          </p:cNvPr>
          <p:cNvSpPr txBox="1"/>
          <p:nvPr/>
        </p:nvSpPr>
        <p:spPr>
          <a:xfrm>
            <a:off x="16301391" y="2192475"/>
            <a:ext cx="631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Tryb „PROJEKTY” otwiera u góry ekranu tablicę korkową, na której możemy ustawić dowolną liczbę teczek/projektów</a:t>
            </a:r>
          </a:p>
        </p:txBody>
      </p: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xmlns="" id="{E41A0556-BA61-DB00-30B9-0EB9F221DA2A}"/>
              </a:ext>
            </a:extLst>
          </p:cNvPr>
          <p:cNvCxnSpPr>
            <a:cxnSpLocks/>
          </p:cNvCxnSpPr>
          <p:nvPr/>
        </p:nvCxnSpPr>
        <p:spPr>
          <a:xfrm>
            <a:off x="3357985" y="4854389"/>
            <a:ext cx="175532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FF5D68FA-81D8-3F99-9943-77E96BB0390F}"/>
              </a:ext>
            </a:extLst>
          </p:cNvPr>
          <p:cNvSpPr txBox="1"/>
          <p:nvPr/>
        </p:nvSpPr>
        <p:spPr>
          <a:xfrm>
            <a:off x="878399" y="4655477"/>
            <a:ext cx="3034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W tym miejscu widzimy teczkę z nadaną nazwą „Praca dyplomowa”. Za pomocą „złap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i upuść” można dodać pozycje z Twojej półki </a:t>
            </a:r>
            <a:r>
              <a:rPr lang="pl-PL" sz="2400" dirty="0" err="1">
                <a:latin typeface="+mj-lt"/>
              </a:rPr>
              <a:t>myIBUK</a:t>
            </a:r>
            <a:r>
              <a:rPr lang="pl-PL" sz="2400" dirty="0">
                <a:latin typeface="+mj-lt"/>
              </a:rPr>
              <a:t> niezbędne w pracy nad projektem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D9F175FD-FCAE-03F2-CEBE-2487733F50ED}"/>
              </a:ext>
            </a:extLst>
          </p:cNvPr>
          <p:cNvCxnSpPr>
            <a:cxnSpLocks/>
          </p:cNvCxnSpPr>
          <p:nvPr/>
        </p:nvCxnSpPr>
        <p:spPr>
          <a:xfrm>
            <a:off x="18181125" y="3630705"/>
            <a:ext cx="0" cy="262217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133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Materiały szkoleniowe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74" y="195217"/>
            <a:ext cx="23312859" cy="2004788"/>
          </a:xfrm>
        </p:spPr>
        <p:txBody>
          <a:bodyPr>
            <a:noAutofit/>
          </a:bodyPr>
          <a:lstStyle/>
          <a:p>
            <a:r>
              <a:rPr lang="pl-PL" sz="7200" dirty="0"/>
              <a:t>Materiały szkoleniowe i reklamowe dla bibliotek i instytucji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78C383A-417C-7575-B98F-76DB5861A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" b="412"/>
          <a:stretch/>
        </p:blipFill>
        <p:spPr>
          <a:xfrm>
            <a:off x="850900" y="3926543"/>
            <a:ext cx="4265036" cy="5679310"/>
          </a:xfrm>
          <a:prstGeom prst="roundRect">
            <a:avLst>
              <a:gd name="adj" fmla="val 7957"/>
            </a:avLst>
          </a:prstGeom>
          <a:ln>
            <a:solidFill>
              <a:schemeClr val="accent1"/>
            </a:solidFill>
          </a:ln>
          <a:effectLst>
            <a:outerShdw blurRad="711200" dist="419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2F63C60-1D61-1BB7-D815-70ADDF52553E}"/>
              </a:ext>
            </a:extLst>
          </p:cNvPr>
          <p:cNvSpPr txBox="1"/>
          <p:nvPr/>
        </p:nvSpPr>
        <p:spPr>
          <a:xfrm>
            <a:off x="16055789" y="3838969"/>
            <a:ext cx="666516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</a:rPr>
              <a:t>Przewodnik Użytkownika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 err="1">
                <a:latin typeface="+mj-lt"/>
              </a:rPr>
              <a:t>Tutoriale</a:t>
            </a:r>
            <a:r>
              <a:rPr lang="pl-PL" sz="3200" dirty="0">
                <a:latin typeface="+mj-lt"/>
              </a:rPr>
              <a:t> na stronie www i YT </a:t>
            </a:r>
            <a:r>
              <a:rPr lang="pl-PL" sz="3200" dirty="0">
                <a:latin typeface="+mj-lt"/>
                <a:hlinkClick r:id="rId3"/>
              </a:rPr>
              <a:t>https://libra.ibuk.pl/pomoc</a:t>
            </a:r>
            <a:r>
              <a:rPr lang="pl-PL" sz="3200" dirty="0">
                <a:latin typeface="+mj-lt"/>
              </a:rPr>
              <a:t> 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</a:rPr>
              <a:t>Stała opieka KAM już od podpisania umowy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</a:rPr>
              <a:t>Szkolenia online i offline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</a:rPr>
              <a:t>Plakaty informacyjne 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</a:rPr>
              <a:t>Bloczki do zapisywania kodów dostępu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</a:rPr>
              <a:t>Mailingi z interaktywnymi linkami do materiałów instruktażowych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</a:rPr>
              <a:t>Newslettery z nowościami wydawniczymi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</a:rPr>
              <a:t>Newslettery z poradnikiem użytkownika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pl-PL" sz="3200" dirty="0">
              <a:latin typeface="+mj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03C24E4-1E70-F101-194C-C180E2310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5" b="885"/>
          <a:stretch/>
        </p:blipFill>
        <p:spPr>
          <a:xfrm>
            <a:off x="7580988" y="3838969"/>
            <a:ext cx="4265036" cy="6166117"/>
          </a:xfrm>
          <a:prstGeom prst="roundRect">
            <a:avLst>
              <a:gd name="adj" fmla="val 7957"/>
            </a:avLst>
          </a:prstGeom>
          <a:ln>
            <a:solidFill>
              <a:schemeClr val="accent1"/>
            </a:solidFill>
          </a:ln>
          <a:effectLst>
            <a:outerShdw blurRad="711200" dist="4191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F6E8FF9-1402-4CAC-087C-E1404FD11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" r="60"/>
          <a:stretch/>
        </p:blipFill>
        <p:spPr>
          <a:xfrm>
            <a:off x="10953195" y="5678886"/>
            <a:ext cx="4265036" cy="6166117"/>
          </a:xfrm>
          <a:prstGeom prst="roundRect">
            <a:avLst>
              <a:gd name="adj" fmla="val 7957"/>
            </a:avLst>
          </a:prstGeom>
          <a:ln>
            <a:solidFill>
              <a:schemeClr val="accent1"/>
            </a:solidFill>
          </a:ln>
          <a:effectLst>
            <a:outerShdw blurRad="711200" dist="4191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1891295-F6EE-F835-E036-85218EBFFC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" b="344"/>
          <a:stretch/>
        </p:blipFill>
        <p:spPr>
          <a:xfrm>
            <a:off x="3784091" y="4976527"/>
            <a:ext cx="4265037" cy="6067338"/>
          </a:xfrm>
          <a:prstGeom prst="roundRect">
            <a:avLst>
              <a:gd name="adj" fmla="val 7957"/>
            </a:avLst>
          </a:prstGeom>
          <a:ln>
            <a:solidFill>
              <a:schemeClr val="accent1"/>
            </a:solidFill>
          </a:ln>
          <a:effectLst>
            <a:outerShdw blurRad="711200" dist="419100" dir="2700000" algn="tl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5188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Materiały szkoleniowe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74" y="195217"/>
            <a:ext cx="23312859" cy="2004788"/>
          </a:xfrm>
        </p:spPr>
        <p:txBody>
          <a:bodyPr>
            <a:noAutofit/>
          </a:bodyPr>
          <a:lstStyle/>
          <a:p>
            <a:r>
              <a:rPr lang="pl-PL" sz="8000" dirty="0"/>
              <a:t>Rozbudowane statystyki – wykorzystanie zasobów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2F63C60-1D61-1BB7-D815-70ADDF52553E}"/>
              </a:ext>
            </a:extLst>
          </p:cNvPr>
          <p:cNvSpPr txBox="1"/>
          <p:nvPr/>
        </p:nvSpPr>
        <p:spPr>
          <a:xfrm>
            <a:off x="1116481" y="2925245"/>
            <a:ext cx="15887468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5400" dirty="0">
                <a:latin typeface="+mj-lt"/>
              </a:rPr>
              <a:t>Liczba sesji dziennych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pl-PL" sz="5400" dirty="0">
              <a:latin typeface="+mj-lt"/>
            </a:endParaRP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5400" dirty="0">
                <a:latin typeface="+mj-lt"/>
              </a:rPr>
              <a:t>Ranking czytanych książek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pl-PL" sz="5400" dirty="0">
              <a:latin typeface="+mj-lt"/>
            </a:endParaRP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5400" dirty="0">
                <a:latin typeface="+mj-lt"/>
              </a:rPr>
              <a:t>Aktywność IP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pl-PL" sz="5400" dirty="0">
              <a:latin typeface="+mj-lt"/>
            </a:endParaRP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5400" dirty="0">
                <a:latin typeface="+mj-lt"/>
              </a:rPr>
              <a:t>Konta zdalne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pl-PL" sz="5400" dirty="0">
              <a:latin typeface="+mj-lt"/>
            </a:endParaRP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5400" dirty="0">
                <a:latin typeface="+mj-lt"/>
              </a:rPr>
              <a:t>Odmowa dostępu:</a:t>
            </a:r>
          </a:p>
          <a:p>
            <a:pPr>
              <a:buClr>
                <a:schemeClr val="accent3"/>
              </a:buClr>
            </a:pPr>
            <a:r>
              <a:rPr lang="pl-PL" sz="5400" dirty="0">
                <a:latin typeface="+mj-lt"/>
              </a:rPr>
              <a:t>     - liczba przekroczonych dostępów</a:t>
            </a:r>
          </a:p>
          <a:p>
            <a:pPr>
              <a:buClr>
                <a:schemeClr val="accent3"/>
              </a:buClr>
            </a:pPr>
            <a:r>
              <a:rPr lang="pl-PL" sz="5400" dirty="0">
                <a:latin typeface="+mj-lt"/>
              </a:rPr>
              <a:t>     - brak dostępu</a:t>
            </a:r>
          </a:p>
        </p:txBody>
      </p:sp>
    </p:spTree>
    <p:extLst>
      <p:ext uri="{BB962C8B-B14F-4D97-AF65-F5344CB8AC3E}">
        <p14:creationId xmlns:p14="http://schemas.microsoft.com/office/powerpoint/2010/main" xmlns="" val="127909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BC6DC9-7A29-8140-AD6B-0A6CB3BB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IBUK Libra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DBE025D-311E-0A9B-5FCF-F8FDA7F6E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01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E50C09B-ACEE-A510-B815-FAB2C00B2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2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234760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Materiały szkoleniowe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74" y="195217"/>
            <a:ext cx="23312859" cy="2004788"/>
          </a:xfrm>
        </p:spPr>
        <p:txBody>
          <a:bodyPr>
            <a:noAutofit/>
          </a:bodyPr>
          <a:lstStyle/>
          <a:p>
            <a:r>
              <a:rPr lang="pl-PL" sz="8000" dirty="0"/>
              <a:t>Rozbudowane statystyki – ranking książek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74B7B93-7EDB-A9F2-BE81-124FB74F5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51" y="2790448"/>
            <a:ext cx="20900077" cy="95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96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Materiały szkoleniowe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74" y="195217"/>
            <a:ext cx="23312859" cy="2004788"/>
          </a:xfrm>
        </p:spPr>
        <p:txBody>
          <a:bodyPr>
            <a:noAutofit/>
          </a:bodyPr>
          <a:lstStyle/>
          <a:p>
            <a:r>
              <a:rPr lang="pl-PL" sz="8000" dirty="0"/>
              <a:t>Rozbudowane statystyki – brak dostępu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ECCC658-86E5-61CE-E043-AC4A1DA0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98" y="2789893"/>
            <a:ext cx="20988669" cy="9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28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Materiały szkoleniowe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74" y="195217"/>
            <a:ext cx="23312859" cy="2004788"/>
          </a:xfrm>
        </p:spPr>
        <p:txBody>
          <a:bodyPr>
            <a:noAutofit/>
          </a:bodyPr>
          <a:lstStyle/>
          <a:p>
            <a:r>
              <a:rPr lang="pl-PL" sz="8000" dirty="0"/>
              <a:t>Rozbudowane statystyki wykorzystania zasobów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2016AA6-DE81-EC79-5247-B5FBBE4ED886}"/>
              </a:ext>
            </a:extLst>
          </p:cNvPr>
          <p:cNvSpPr txBox="1"/>
          <p:nvPr/>
        </p:nvSpPr>
        <p:spPr>
          <a:xfrm>
            <a:off x="1116481" y="3574370"/>
            <a:ext cx="158874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5400" dirty="0">
                <a:latin typeface="+mj-lt"/>
              </a:rPr>
              <a:t>Zaproponuj zakup</a:t>
            </a:r>
          </a:p>
          <a:p>
            <a:pPr>
              <a:buClr>
                <a:schemeClr val="accent3"/>
              </a:buClr>
            </a:pPr>
            <a:endParaRPr lang="pl-PL" sz="5400" dirty="0">
              <a:latin typeface="+mj-lt"/>
            </a:endParaRP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5400" dirty="0">
                <a:latin typeface="+mj-lt"/>
              </a:rPr>
              <a:t>Wyszukiwanie:</a:t>
            </a:r>
          </a:p>
          <a:p>
            <a:pPr>
              <a:buClr>
                <a:schemeClr val="accent3"/>
              </a:buClr>
            </a:pPr>
            <a:r>
              <a:rPr lang="pl-PL" sz="5400" dirty="0">
                <a:latin typeface="+mj-lt"/>
              </a:rPr>
              <a:t>     - drzewo kategorii</a:t>
            </a:r>
          </a:p>
          <a:p>
            <a:pPr>
              <a:buClr>
                <a:schemeClr val="accent3"/>
              </a:buClr>
            </a:pPr>
            <a:r>
              <a:rPr lang="pl-PL" sz="5400" dirty="0">
                <a:latin typeface="+mj-lt"/>
              </a:rPr>
              <a:t>     - wydawnictwo</a:t>
            </a:r>
          </a:p>
          <a:p>
            <a:pPr>
              <a:buClr>
                <a:schemeClr val="accent3"/>
              </a:buClr>
            </a:pPr>
            <a:r>
              <a:rPr lang="pl-PL" sz="5400" dirty="0">
                <a:latin typeface="+mj-lt"/>
              </a:rPr>
              <a:t>     - wpisana fraza w wyszukiwarce</a:t>
            </a:r>
          </a:p>
          <a:p>
            <a:pPr>
              <a:buClr>
                <a:schemeClr val="accent3"/>
              </a:buClr>
            </a:pPr>
            <a:r>
              <a:rPr lang="pl-PL" sz="5400" dirty="0">
                <a:latin typeface="+mj-lt"/>
              </a:rPr>
              <a:t>     - szukanie wewnątrztekstowe</a:t>
            </a:r>
          </a:p>
        </p:txBody>
      </p:sp>
    </p:spTree>
    <p:extLst>
      <p:ext uri="{BB962C8B-B14F-4D97-AF65-F5344CB8AC3E}">
        <p14:creationId xmlns:p14="http://schemas.microsoft.com/office/powerpoint/2010/main" xmlns="" val="118915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Materiały szkoleniowe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8AE97719-4FE3-AC04-4D9C-909057CD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74" y="195217"/>
            <a:ext cx="23312859" cy="2004788"/>
          </a:xfrm>
        </p:spPr>
        <p:txBody>
          <a:bodyPr>
            <a:noAutofit/>
          </a:bodyPr>
          <a:lstStyle/>
          <a:p>
            <a:r>
              <a:rPr lang="pl-PL" sz="7600" dirty="0"/>
              <a:t>Rozbudowane statystyki – przekroczona liczba dostępów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AD78E74-5CEE-CF60-A85A-FE5C3A17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51" y="2789893"/>
            <a:ext cx="20687426" cy="9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24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ytuł 237">
            <a:extLst>
              <a:ext uri="{FF2B5EF4-FFF2-40B4-BE49-F238E27FC236}">
                <a16:creationId xmlns:a16="http://schemas.microsoft.com/office/drawing/2014/main" xmlns="" id="{1BE0702D-F7F0-92C8-20DF-0C1FD509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Jesteśmy najlepszą czytelnią online treści naukowych, ponieważ…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5E785B0-F3A4-F4D3-E9EA-265ADA5E4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6" name="Owal 54">
            <a:extLst>
              <a:ext uri="{FF2B5EF4-FFF2-40B4-BE49-F238E27FC236}">
                <a16:creationId xmlns:a16="http://schemas.microsoft.com/office/drawing/2014/main" xmlns="" id="{E17F87D1-4765-99DF-F59D-F0278DE8570F}"/>
              </a:ext>
            </a:extLst>
          </p:cNvPr>
          <p:cNvSpPr/>
          <p:nvPr/>
        </p:nvSpPr>
        <p:spPr>
          <a:xfrm>
            <a:off x="887155" y="4653983"/>
            <a:ext cx="2930157" cy="293015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6643D8F8-A573-378F-9212-E294EA9FB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529636" y="5333332"/>
            <a:ext cx="1645193" cy="1571458"/>
          </a:xfrm>
          <a:prstGeom prst="rect">
            <a:avLst/>
          </a:prstGeom>
        </p:spPr>
      </p:pic>
      <p:sp>
        <p:nvSpPr>
          <p:cNvPr id="32" name="Owal 54">
            <a:extLst>
              <a:ext uri="{FF2B5EF4-FFF2-40B4-BE49-F238E27FC236}">
                <a16:creationId xmlns:a16="http://schemas.microsoft.com/office/drawing/2014/main" xmlns="" id="{675089FE-D8F1-2148-795B-94C6482C9EA8}"/>
              </a:ext>
            </a:extLst>
          </p:cNvPr>
          <p:cNvSpPr/>
          <p:nvPr/>
        </p:nvSpPr>
        <p:spPr>
          <a:xfrm>
            <a:off x="8529812" y="4523994"/>
            <a:ext cx="2930157" cy="2930157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xmlns="" id="{F44656F4-5477-7BF0-353C-AA2FAE20D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7415" y="5063050"/>
            <a:ext cx="1794950" cy="1794950"/>
          </a:xfrm>
          <a:prstGeom prst="rect">
            <a:avLst/>
          </a:prstGeom>
        </p:spPr>
      </p:pic>
      <p:sp>
        <p:nvSpPr>
          <p:cNvPr id="34" name="Owal 54">
            <a:extLst>
              <a:ext uri="{FF2B5EF4-FFF2-40B4-BE49-F238E27FC236}">
                <a16:creationId xmlns:a16="http://schemas.microsoft.com/office/drawing/2014/main" xmlns="" id="{DC5C7BD1-0EBC-EE47-5A32-60312A807913}"/>
              </a:ext>
            </a:extLst>
          </p:cNvPr>
          <p:cNvSpPr/>
          <p:nvPr/>
        </p:nvSpPr>
        <p:spPr>
          <a:xfrm>
            <a:off x="15816776" y="4488784"/>
            <a:ext cx="2930157" cy="293015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xmlns="" id="{88C71AB3-5762-A694-7B4D-1722F891C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5542" y="5134213"/>
            <a:ext cx="1652623" cy="1652623"/>
          </a:xfrm>
          <a:prstGeom prst="rect">
            <a:avLst/>
          </a:prstGeom>
        </p:spPr>
      </p:pic>
      <p:sp>
        <p:nvSpPr>
          <p:cNvPr id="37" name="Prostokąt 36">
            <a:extLst>
              <a:ext uri="{FF2B5EF4-FFF2-40B4-BE49-F238E27FC236}">
                <a16:creationId xmlns:a16="http://schemas.microsoft.com/office/drawing/2014/main" xmlns="" id="{8CF9C61C-DF76-9FFE-5E19-708EE5492977}"/>
              </a:ext>
            </a:extLst>
          </p:cNvPr>
          <p:cNvSpPr/>
          <p:nvPr/>
        </p:nvSpPr>
        <p:spPr>
          <a:xfrm>
            <a:off x="850900" y="8290787"/>
            <a:ext cx="54316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l-PL" altLang="pl-PL" sz="3200" b="1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MAMY ZASIĘG OGÓLNOPOLSKI</a:t>
            </a:r>
            <a:endParaRPr lang="pl-PL" altLang="pl-PL" sz="2400" kern="0" dirty="0"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l-PL" altLang="pl-PL" sz="2400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Jesteśmy w 90% uniwersytetów,  bibliotekach publicznych, prestiżowych instytucjach państwowych i instytutach naukowych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pl-PL" altLang="pl-PL" sz="2400" kern="0" dirty="0"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xmlns="" id="{43BD8531-4C17-B866-5D4C-83400BFA64DB}"/>
              </a:ext>
            </a:extLst>
          </p:cNvPr>
          <p:cNvSpPr/>
          <p:nvPr/>
        </p:nvSpPr>
        <p:spPr>
          <a:xfrm>
            <a:off x="8299507" y="8290787"/>
            <a:ext cx="543162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l-PL" altLang="pl-PL" sz="3200" b="1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PONAD 400 WYDAWCÓW</a:t>
            </a:r>
            <a:endParaRPr lang="pl-PL" altLang="pl-PL" sz="2400" kern="0" dirty="0"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l-PL" altLang="pl-PL" sz="2400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Zaufały nam setki wydawców </a:t>
            </a:r>
            <a:br>
              <a:rPr lang="pl-PL" altLang="pl-PL" sz="2400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pl-PL" altLang="pl-PL" sz="2400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najlepszych oficyn wydawniczych w kraju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l-PL" altLang="pl-PL" sz="2400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E-publikacje Grupy PWN dostępne są wyłącznie w IBUKU Librze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pl-PL" altLang="pl-PL" sz="2400" kern="0" dirty="0"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xmlns="" id="{981304AA-9E8F-8E69-FECF-F81DA482AFE1}"/>
              </a:ext>
            </a:extLst>
          </p:cNvPr>
          <p:cNvSpPr/>
          <p:nvPr/>
        </p:nvSpPr>
        <p:spPr>
          <a:xfrm>
            <a:off x="15748115" y="8272740"/>
            <a:ext cx="543162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l-PL" altLang="pl-PL" sz="3200" b="1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CZYTASZ 24/7</a:t>
            </a:r>
            <a:endParaRPr lang="pl-PL" altLang="pl-PL" sz="2400" kern="0" dirty="0"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l-PL" altLang="pl-PL" sz="2400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Tysiące użytkowników korzysta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l-PL" altLang="pl-PL" sz="2400" kern="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z zasobów IBUKA Libra przez całą dobę 365 dni w roku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pl-PL" altLang="pl-PL" sz="2400" kern="0" dirty="0"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Symbol zastępczy stopki 12">
            <a:extLst>
              <a:ext uri="{FF2B5EF4-FFF2-40B4-BE49-F238E27FC236}">
                <a16:creationId xmlns:a16="http://schemas.microsoft.com/office/drawing/2014/main" xmlns="" id="{C96B240F-3DE2-0725-F3DB-D29F5F116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77151" y="12883782"/>
            <a:ext cx="9376044" cy="472847"/>
          </a:xfrm>
        </p:spPr>
        <p:txBody>
          <a:bodyPr/>
          <a:lstStyle/>
          <a:p>
            <a:r>
              <a:rPr lang="pl-PL" dirty="0"/>
              <a:t>CZYM JEST IBUK LIBRA?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5961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ymbol zastępczy obrazu 14" descr="Niebieska kolorowa książka">
            <a:extLst>
              <a:ext uri="{FF2B5EF4-FFF2-40B4-BE49-F238E27FC236}">
                <a16:creationId xmlns:a16="http://schemas.microsoft.com/office/drawing/2014/main" xmlns="" id="{B3EC321E-52FC-29F4-BB65-8D32F3EDAA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46" r="18446"/>
          <a:stretch/>
        </p:blipFill>
        <p:spPr>
          <a:xfrm>
            <a:off x="1577151" y="1602278"/>
            <a:ext cx="10205546" cy="10825500"/>
          </a:xfrm>
        </p:spPr>
      </p:pic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xmlns="" id="{17D485E9-9D03-B1EE-3E0E-FDE76754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34164" y="2033588"/>
            <a:ext cx="9003649" cy="7261497"/>
          </a:xfrm>
        </p:spPr>
        <p:txBody>
          <a:bodyPr>
            <a:normAutofit/>
          </a:bodyPr>
          <a:lstStyle/>
          <a:p>
            <a:r>
              <a:rPr lang="pl-PL" dirty="0"/>
              <a:t>IBUK Libra to partner godny zaufania</a:t>
            </a:r>
            <a:r>
              <a:rPr lang="pl-PL" b="0" dirty="0"/>
              <a:t>, który aktywnie wspiera proces pogłębiania wiedzy i doskonalenia umiejętności na różnych etapach edukacji oraz rozwoju.</a:t>
            </a:r>
          </a:p>
          <a:p>
            <a:r>
              <a:rPr lang="pl-PL" dirty="0"/>
              <a:t>Te wartości zostały docenione i potwierdzone godłem „Teraz Polska”. </a:t>
            </a:r>
            <a:r>
              <a:rPr lang="pl-PL" b="0" dirty="0"/>
              <a:t>W konkursie, który od ponad 30 lat wyłania i nagradza najlepsze polskie produkty i usługi. </a:t>
            </a:r>
          </a:p>
          <a:p>
            <a:r>
              <a:rPr lang="pl-PL" b="0" dirty="0"/>
              <a:t>Godło, które w rozumieniu konsumentów jest </a:t>
            </a:r>
            <a:r>
              <a:rPr lang="pl-PL" dirty="0"/>
              <a:t>symbolem zaufania, najwyższej jakości </a:t>
            </a:r>
            <a:r>
              <a:rPr lang="pl-PL" b="0" dirty="0"/>
              <a:t>i krajowego pochodzenia to powód do dumy i </a:t>
            </a:r>
            <a:r>
              <a:rPr lang="pl-PL" dirty="0"/>
              <a:t>potwierdzenie wiarygodności wiedzy i usług dostarczanych przez IBUKA Librę</a:t>
            </a:r>
            <a:r>
              <a:rPr lang="pl-PL" b="0" dirty="0"/>
              <a:t>.</a:t>
            </a:r>
          </a:p>
          <a:p>
            <a:endParaRPr lang="pl-PL" b="0" dirty="0" err="1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FA235B4-BE0C-6E2E-B877-FF61CD325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026" name="Picture 2" descr="Loga - Teraz Polska">
            <a:extLst>
              <a:ext uri="{FF2B5EF4-FFF2-40B4-BE49-F238E27FC236}">
                <a16:creationId xmlns:a16="http://schemas.microsoft.com/office/drawing/2014/main" xmlns="" id="{9ACD6170-5315-807B-0546-3A7F6FE7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946" y="1602278"/>
            <a:ext cx="7856359" cy="9249220"/>
          </a:xfrm>
          <a:prstGeom prst="round2DiagRect">
            <a:avLst/>
          </a:prstGeom>
          <a:noFill/>
          <a:effectLst>
            <a:outerShdw blurRad="749300" dist="292100" dir="2700000" algn="tl" rotWithShape="0">
              <a:schemeClr val="accent1"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237">
            <a:extLst>
              <a:ext uri="{FF2B5EF4-FFF2-40B4-BE49-F238E27FC236}">
                <a16:creationId xmlns:a16="http://schemas.microsoft.com/office/drawing/2014/main" xmlns="" id="{52108CC1-D2C3-ECEC-67D7-2BD207C7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95" y="26894"/>
            <a:ext cx="22242700" cy="1261328"/>
          </a:xfrm>
        </p:spPr>
        <p:txBody>
          <a:bodyPr>
            <a:normAutofit/>
          </a:bodyPr>
          <a:lstStyle/>
          <a:p>
            <a:r>
              <a:rPr lang="pl-PL" sz="7200" dirty="0"/>
              <a:t>Jesteśmy najlepszą platformą dla edukacji i biznesu</a:t>
            </a:r>
          </a:p>
        </p:txBody>
      </p:sp>
      <p:sp>
        <p:nvSpPr>
          <p:cNvPr id="3" name="Symbol zastępczy stopki 12">
            <a:extLst>
              <a:ext uri="{FF2B5EF4-FFF2-40B4-BE49-F238E27FC236}">
                <a16:creationId xmlns:a16="http://schemas.microsoft.com/office/drawing/2014/main" xmlns="" id="{E8E0A20C-8E56-B8C5-70D9-88364153E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77151" y="12883782"/>
            <a:ext cx="9376044" cy="472847"/>
          </a:xfrm>
        </p:spPr>
        <p:txBody>
          <a:bodyPr/>
          <a:lstStyle/>
          <a:p>
            <a:r>
              <a:rPr lang="pl-PL" dirty="0"/>
              <a:t>CZYM JEST IBUK LIBRA?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6831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B4C0E9-A0B7-93FB-1A4F-C84372AE2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Zapraszamy do współpracy!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4E835A2-EBA1-9ABD-E793-87812978B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0081" y="8153373"/>
            <a:ext cx="7864474" cy="560439"/>
          </a:xfrm>
        </p:spPr>
        <p:txBody>
          <a:bodyPr>
            <a:noAutofit/>
          </a:bodyPr>
          <a:lstStyle/>
          <a:p>
            <a:r>
              <a:rPr lang="pl-PL" sz="3600" b="1" dirty="0"/>
              <a:t>Piotr Kołacz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7987582-7B78-D2DD-07B2-2C16B7F60B3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639064" y="8910783"/>
            <a:ext cx="7864474" cy="931862"/>
          </a:xfrm>
        </p:spPr>
        <p:txBody>
          <a:bodyPr>
            <a:noAutofit/>
          </a:bodyPr>
          <a:lstStyle/>
          <a:p>
            <a:r>
              <a:rPr lang="pl-PL" sz="3600" dirty="0"/>
              <a:t>piotr.kolacz@pwn.pl</a:t>
            </a:r>
          </a:p>
          <a:p>
            <a:r>
              <a:rPr lang="pl-PL" sz="3600" dirty="0"/>
              <a:t>+48 500 034 233</a:t>
            </a:r>
          </a:p>
        </p:txBody>
      </p:sp>
    </p:spTree>
    <p:extLst>
      <p:ext uri="{BB962C8B-B14F-4D97-AF65-F5344CB8AC3E}">
        <p14:creationId xmlns:p14="http://schemas.microsoft.com/office/powerpoint/2010/main" xmlns="" val="134718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64B90171-8B12-D662-FA8C-8B9F5329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pc="-100" dirty="0"/>
              <a:t>Czym jest IBUK Libra?</a:t>
            </a:r>
            <a:endParaRPr lang="en-GB" spc="-100" dirty="0"/>
          </a:p>
        </p:txBody>
      </p:sp>
      <p:sp>
        <p:nvSpPr>
          <p:cNvPr id="37" name="Symbol zastępczy tekstu 36">
            <a:extLst>
              <a:ext uri="{FF2B5EF4-FFF2-40B4-BE49-F238E27FC236}">
                <a16:creationId xmlns:a16="http://schemas.microsoft.com/office/drawing/2014/main" xmlns="" id="{E167ED77-563D-4F2D-48A5-3D24D3D2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157" y="2739600"/>
            <a:ext cx="14749083" cy="2908800"/>
          </a:xfrm>
        </p:spPr>
        <p:txBody>
          <a:bodyPr/>
          <a:lstStyle/>
          <a:p>
            <a:r>
              <a:rPr lang="en-GB" dirty="0"/>
              <a:t>IBUK Libra</a:t>
            </a:r>
            <a:r>
              <a:rPr lang="pl-PL" dirty="0"/>
              <a:t> jako platforma edukacyjna</a:t>
            </a:r>
            <a:r>
              <a:rPr lang="en-GB" dirty="0"/>
              <a:t> jest </a:t>
            </a:r>
            <a:r>
              <a:rPr lang="en-GB" dirty="0" err="1"/>
              <a:t>częścią</a:t>
            </a:r>
            <a:r>
              <a:rPr lang="en-GB" dirty="0"/>
              <a:t> </a:t>
            </a:r>
            <a:r>
              <a:rPr lang="en-GB" dirty="0" err="1"/>
              <a:t>Grupy</a:t>
            </a:r>
            <a:r>
              <a:rPr lang="en-GB" dirty="0"/>
              <a:t> PWN, </a:t>
            </a:r>
            <a:r>
              <a:rPr lang="en-GB" dirty="0" err="1"/>
              <a:t>która</a:t>
            </a:r>
            <a:r>
              <a:rPr lang="en-GB" dirty="0"/>
              <a:t> </a:t>
            </a:r>
            <a:r>
              <a:rPr lang="en-GB" dirty="0" err="1"/>
              <a:t>należy</a:t>
            </a:r>
            <a:r>
              <a:rPr lang="en-GB" dirty="0"/>
              <a:t> do </a:t>
            </a:r>
            <a:r>
              <a:rPr lang="en-GB" dirty="0" err="1"/>
              <a:t>holdingu</a:t>
            </a:r>
            <a:r>
              <a:rPr lang="en-GB" dirty="0"/>
              <a:t> LCHG w </a:t>
            </a:r>
            <a:r>
              <a:rPr lang="en-GB" dirty="0" err="1"/>
              <a:t>Luksemburgu</a:t>
            </a:r>
            <a:r>
              <a:rPr lang="en-GB" dirty="0"/>
              <a:t>.</a:t>
            </a:r>
            <a:endParaRPr lang="pl-PL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Razem</a:t>
            </a:r>
            <a:r>
              <a:rPr lang="en-GB" dirty="0"/>
              <a:t> z </a:t>
            </a:r>
            <a:r>
              <a:rPr lang="en-GB" dirty="0" err="1"/>
              <a:t>podmiotami</a:t>
            </a:r>
            <a:r>
              <a:rPr lang="en-GB" dirty="0"/>
              <a:t> </a:t>
            </a:r>
            <a:r>
              <a:rPr lang="en-GB" dirty="0" err="1"/>
              <a:t>takimi</a:t>
            </a:r>
            <a:r>
              <a:rPr lang="en-GB" dirty="0"/>
              <a:t> jak OSDW </a:t>
            </a:r>
            <a:r>
              <a:rPr lang="en-GB" dirty="0" err="1"/>
              <a:t>Azymut</a:t>
            </a:r>
            <a:r>
              <a:rPr lang="en-GB" dirty="0"/>
              <a:t>, </a:t>
            </a:r>
            <a:r>
              <a:rPr lang="en-GB" dirty="0" err="1"/>
              <a:t>ePWN</a:t>
            </a:r>
            <a:r>
              <a:rPr lang="en-GB" dirty="0"/>
              <a:t>, </a:t>
            </a:r>
            <a:r>
              <a:rPr lang="en-GB" dirty="0" err="1"/>
              <a:t>SuperMemo</a:t>
            </a:r>
            <a:r>
              <a:rPr lang="en-GB" dirty="0"/>
              <a:t> World, PWN AI </a:t>
            </a:r>
            <a:r>
              <a:rPr lang="en-GB" dirty="0" err="1"/>
              <a:t>oraz</a:t>
            </a:r>
            <a:r>
              <a:rPr lang="en-GB" dirty="0"/>
              <a:t> Estate </a:t>
            </a:r>
            <a:r>
              <a:rPr lang="en-GB" dirty="0" err="1"/>
              <a:t>realizuje</a:t>
            </a:r>
            <a:r>
              <a:rPr lang="en-GB" dirty="0"/>
              <a:t> </a:t>
            </a:r>
            <a:r>
              <a:rPr lang="en-GB" dirty="0" err="1"/>
              <a:t>wspólną</a:t>
            </a:r>
            <a:r>
              <a:rPr lang="en-GB" dirty="0"/>
              <a:t> </a:t>
            </a:r>
            <a:r>
              <a:rPr lang="en-GB" dirty="0" err="1"/>
              <a:t>wizję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Grupa</a:t>
            </a:r>
            <a:r>
              <a:rPr lang="en-GB" dirty="0"/>
              <a:t> PWN.</a:t>
            </a:r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xmlns="" id="{BD0C8532-55B3-D187-19B5-92CFB617B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CZYM JEST IBUK LIBRA?</a:t>
            </a:r>
            <a:endParaRPr lang="en-GB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xmlns="" id="{0B67C99F-366F-F467-29A1-FB52455AA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0" name="Symbol zastępczy tekstu 59">
            <a:extLst>
              <a:ext uri="{FF2B5EF4-FFF2-40B4-BE49-F238E27FC236}">
                <a16:creationId xmlns:a16="http://schemas.microsoft.com/office/drawing/2014/main" xmlns="" id="{45CFEED3-E403-2E59-A583-DD81C95DD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794" y="5759416"/>
            <a:ext cx="7200000" cy="5716800"/>
          </a:xfrm>
        </p:spPr>
        <p:txBody>
          <a:bodyPr/>
          <a:lstStyle/>
          <a:p>
            <a:r>
              <a:rPr lang="pl-PL" dirty="0"/>
              <a:t>Oferta Grupy jest bardzo różnorodna:</a:t>
            </a:r>
            <a:endParaRPr lang="en-GB" dirty="0"/>
          </a:p>
          <a:p>
            <a:pPr marL="342900" lvl="2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dirty="0"/>
              <a:t>książki i czasopisma, w tym e-commerce (również medyczny: </a:t>
            </a:r>
            <a:r>
              <a:rPr lang="pl-PL" dirty="0">
                <a:hlinkClick r:id="rId2"/>
              </a:rPr>
              <a:t>pzwl.pl</a:t>
            </a:r>
            <a:r>
              <a:rPr lang="pl-PL" dirty="0"/>
              <a:t>)</a:t>
            </a:r>
          </a:p>
          <a:p>
            <a:pPr marL="342900" lvl="2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dirty="0"/>
              <a:t>usługi dystrybucyjno-logistyczne (OSDW Azymut)</a:t>
            </a:r>
          </a:p>
          <a:p>
            <a:pPr marL="342900" lvl="2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dirty="0"/>
              <a:t>platformy edukacyjne (w tym medyczne: </a:t>
            </a:r>
            <a:r>
              <a:rPr lang="pl-PL" dirty="0" err="1">
                <a:hlinkClick r:id="rId3"/>
              </a:rPr>
              <a:t>nursing.com.pl</a:t>
            </a:r>
            <a:r>
              <a:rPr lang="pl-PL" dirty="0" err="1"/>
              <a:t>i</a:t>
            </a:r>
            <a:r>
              <a:rPr lang="pl-PL" dirty="0"/>
              <a:t> </a:t>
            </a:r>
            <a:r>
              <a:rPr lang="pl-PL" dirty="0">
                <a:hlinkClick r:id="rId4"/>
              </a:rPr>
              <a:t>edu.pzwl.pl</a:t>
            </a:r>
            <a:r>
              <a:rPr lang="pl-PL" dirty="0"/>
              <a:t>)</a:t>
            </a:r>
          </a:p>
          <a:p>
            <a:pPr marL="342900" lvl="2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dirty="0" err="1"/>
              <a:t>webinary</a:t>
            </a:r>
            <a:r>
              <a:rPr lang="pl-PL" dirty="0"/>
              <a:t> dla profesjonalistów</a:t>
            </a:r>
          </a:p>
          <a:p>
            <a:pPr marL="342900" lvl="2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dirty="0"/>
              <a:t>czytelnia online IBUK Libra</a:t>
            </a:r>
            <a:endParaRPr lang="en-GB" dirty="0"/>
          </a:p>
          <a:p>
            <a:pPr lvl="2">
              <a:buClr>
                <a:schemeClr val="accent3"/>
              </a:buClr>
            </a:pPr>
            <a:endParaRPr lang="en-GB" dirty="0"/>
          </a:p>
        </p:txBody>
      </p:sp>
      <p:pic>
        <p:nvPicPr>
          <p:cNvPr id="11" name="Symbol zastępczy obrazu 14" descr="Biznesmen używający tabletu cyfrowego na spotkaniu">
            <a:extLst>
              <a:ext uri="{FF2B5EF4-FFF2-40B4-BE49-F238E27FC236}">
                <a16:creationId xmlns:a16="http://schemas.microsoft.com/office/drawing/2014/main" xmlns="" id="{2E928737-AFF5-1097-753A-BCB5FF3BE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27" r="26227"/>
          <a:stretch/>
        </p:blipFill>
        <p:spPr>
          <a:xfrm>
            <a:off x="16356366" y="894201"/>
            <a:ext cx="8027634" cy="11253078"/>
          </a:xfrm>
          <a:prstGeom prst="round2DiagRect">
            <a:avLst>
              <a:gd name="adj1" fmla="val 1319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10659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64B90171-8B12-D662-FA8C-8B9F5329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pc="-100" dirty="0"/>
              <a:t>Czym jest IBUK Libra?</a:t>
            </a:r>
            <a:endParaRPr lang="en-GB" spc="-100" dirty="0"/>
          </a:p>
        </p:txBody>
      </p:sp>
      <p:sp>
        <p:nvSpPr>
          <p:cNvPr id="37" name="Symbol zastępczy tekstu 36">
            <a:extLst>
              <a:ext uri="{FF2B5EF4-FFF2-40B4-BE49-F238E27FC236}">
                <a16:creationId xmlns:a16="http://schemas.microsoft.com/office/drawing/2014/main" xmlns="" id="{E167ED77-563D-4F2D-48A5-3D24D3D2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157" y="3294063"/>
            <a:ext cx="12304408" cy="8243887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b="0" dirty="0"/>
              <a:t>Czytelnia online e-booków działa od 2008 roku i dociera do ponad 500 bibliotek oraz instytucji w Polsce.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pl-PL" b="0" dirty="0"/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b="0" dirty="0"/>
              <a:t>Płatnikami są biblioteki, które udostępniają e-booki swoim czytelnikom.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pl-PL" b="0" dirty="0"/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b="0" dirty="0"/>
              <a:t>Poza czytaniem e-booków każdy użytkownik może korzystać z wielu funkcjonalności, których nie oferuje tradycyjna książka:</a:t>
            </a:r>
          </a:p>
          <a:p>
            <a:pPr>
              <a:buClr>
                <a:schemeClr val="accent3"/>
              </a:buClr>
            </a:pPr>
            <a:endParaRPr lang="pl-PL" b="0" dirty="0"/>
          </a:p>
          <a:p>
            <a:pPr marL="1371600" lvl="1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2600" b="0" dirty="0"/>
              <a:t>tworzyć notatki;</a:t>
            </a:r>
          </a:p>
          <a:p>
            <a:pPr marL="1371600" lvl="1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2600" b="0" dirty="0"/>
              <a:t>eksportować cytaty;</a:t>
            </a:r>
          </a:p>
          <a:p>
            <a:pPr marL="1371600" lvl="1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sz="2600" b="0" dirty="0"/>
              <a:t>przygotować opis bibliograficzny i wiele więcej.</a:t>
            </a:r>
          </a:p>
          <a:p>
            <a:pPr>
              <a:buClr>
                <a:schemeClr val="accent3"/>
              </a:buClr>
            </a:pPr>
            <a:endParaRPr lang="pl-PL" b="0" dirty="0"/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l-PL" b="0" dirty="0"/>
              <a:t>Platforma działa na urządzeniach obsługujących HTML5 (smartfon, tablet, laptop czy komputer).</a:t>
            </a:r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xmlns="" id="{BD0C8532-55B3-D187-19B5-92CFB617B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CZYM JEST IBUK LIBRA?</a:t>
            </a:r>
            <a:endParaRPr lang="en-GB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xmlns="" id="{0B67C99F-366F-F467-29A1-FB52455AA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1" name="Symbol zastępczy obrazu 14" descr="Osoba pracująca przy użyciu laptopa i notesu">
            <a:extLst>
              <a:ext uri="{FF2B5EF4-FFF2-40B4-BE49-F238E27FC236}">
                <a16:creationId xmlns:a16="http://schemas.microsoft.com/office/drawing/2014/main" xmlns="" id="{2E928737-AFF5-1097-753A-BCB5FF3B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2" r="26192"/>
          <a:stretch/>
        </p:blipFill>
        <p:spPr>
          <a:xfrm>
            <a:off x="16356366" y="894201"/>
            <a:ext cx="8027634" cy="11253078"/>
          </a:xfrm>
          <a:prstGeom prst="round2DiagRect">
            <a:avLst>
              <a:gd name="adj1" fmla="val 1319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418967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7C549D21-B588-3E47-8D5D-71A7015FF542}"/>
              </a:ext>
            </a:extLst>
          </p:cNvPr>
          <p:cNvSpPr/>
          <p:nvPr/>
        </p:nvSpPr>
        <p:spPr>
          <a:xfrm flipV="1">
            <a:off x="11559013" y="0"/>
            <a:ext cx="9876346" cy="11537949"/>
          </a:xfrm>
          <a:custGeom>
            <a:avLst/>
            <a:gdLst>
              <a:gd name="connsiteX0" fmla="*/ 0 w 9876346"/>
              <a:gd name="connsiteY0" fmla="*/ 12428563 h 12428563"/>
              <a:gd name="connsiteX1" fmla="*/ 9876346 w 9876346"/>
              <a:gd name="connsiteY1" fmla="*/ 12428563 h 12428563"/>
              <a:gd name="connsiteX2" fmla="*/ 9876346 w 9876346"/>
              <a:gd name="connsiteY2" fmla="*/ 1523958 h 12428563"/>
              <a:gd name="connsiteX3" fmla="*/ 8352350 w 9876346"/>
              <a:gd name="connsiteY3" fmla="*/ 0 h 12428563"/>
              <a:gd name="connsiteX4" fmla="*/ 0 w 9876346"/>
              <a:gd name="connsiteY4" fmla="*/ 0 h 1242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6346" h="12428563">
                <a:moveTo>
                  <a:pt x="0" y="12428563"/>
                </a:moveTo>
                <a:lnTo>
                  <a:pt x="9876346" y="12428563"/>
                </a:lnTo>
                <a:lnTo>
                  <a:pt x="9876346" y="1523958"/>
                </a:lnTo>
                <a:cubicBezTo>
                  <a:pt x="9876346" y="682280"/>
                  <a:pt x="9194026" y="0"/>
                  <a:pt x="835235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F9E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xmlns="" id="{AE482812-43AF-2B8B-1E8F-498ABEA5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47" y="337742"/>
            <a:ext cx="12749314" cy="1952508"/>
          </a:xfrm>
        </p:spPr>
        <p:txBody>
          <a:bodyPr/>
          <a:lstStyle/>
          <a:p>
            <a:r>
              <a:rPr lang="pl-PL" dirty="0"/>
              <a:t>IBUK Libra w Rodzinie PWN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D626483-6192-6635-E1AC-A95C2750FB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5" name="Symbol zastępczy tekstu 34">
            <a:extLst>
              <a:ext uri="{FF2B5EF4-FFF2-40B4-BE49-F238E27FC236}">
                <a16:creationId xmlns:a16="http://schemas.microsoft.com/office/drawing/2014/main" xmlns="" id="{CAF6D70F-7ECC-CF28-722B-98CB689313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86977" y="3727451"/>
            <a:ext cx="8053607" cy="6468559"/>
          </a:xfrm>
        </p:spPr>
        <p:txBody>
          <a:bodyPr>
            <a:normAutofit/>
          </a:bodyPr>
          <a:lstStyle/>
          <a:p>
            <a:r>
              <a:rPr lang="pl-PL" dirty="0"/>
              <a:t>2022 – Wydawnictwo Naukowe PWN, PZWL Wydawnictwo Lekarskie i Wydawnictwo Szkolne PWN połączyły siły, tworząc jedną spółkę</a:t>
            </a:r>
          </a:p>
          <a:p>
            <a:pPr lvl="1"/>
            <a:r>
              <a:rPr lang="pl-PL" dirty="0">
                <a:solidFill>
                  <a:schemeClr val="accent3"/>
                </a:solidFill>
              </a:rPr>
              <a:t>Budujemy silną markę pod logo PWN</a:t>
            </a:r>
          </a:p>
        </p:txBody>
      </p:sp>
      <p:pic>
        <p:nvPicPr>
          <p:cNvPr id="7" name="Picture 9" descr="logo pwn_RGB-01.png">
            <a:extLst>
              <a:ext uri="{FF2B5EF4-FFF2-40B4-BE49-F238E27FC236}">
                <a16:creationId xmlns:a16="http://schemas.microsoft.com/office/drawing/2014/main" xmlns="" id="{4A909C1E-C700-B56F-56F0-E7B9FF59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729" y="3358929"/>
            <a:ext cx="3417760" cy="1403578"/>
          </a:xfrm>
          <a:prstGeom prst="rect">
            <a:avLst/>
          </a:prstGeom>
        </p:spPr>
      </p:pic>
      <p:pic>
        <p:nvPicPr>
          <p:cNvPr id="8" name="Picture 10" descr="libra-logo-pion.png">
            <a:extLst>
              <a:ext uri="{FF2B5EF4-FFF2-40B4-BE49-F238E27FC236}">
                <a16:creationId xmlns:a16="http://schemas.microsoft.com/office/drawing/2014/main" xmlns="" id="{FDA12AEB-D81F-7D11-8C0B-AC33F305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180970" y="3196440"/>
            <a:ext cx="1545866" cy="1728556"/>
          </a:xfrm>
          <a:prstGeom prst="rect">
            <a:avLst/>
          </a:prstGeom>
        </p:spPr>
      </p:pic>
      <p:sp>
        <p:nvSpPr>
          <p:cNvPr id="9" name="Tytuł 25">
            <a:extLst>
              <a:ext uri="{FF2B5EF4-FFF2-40B4-BE49-F238E27FC236}">
                <a16:creationId xmlns:a16="http://schemas.microsoft.com/office/drawing/2014/main" xmlns="" id="{A408FFCB-4E32-D3FA-201F-E754417EF316}"/>
              </a:ext>
            </a:extLst>
          </p:cNvPr>
          <p:cNvSpPr txBox="1">
            <a:spLocks/>
          </p:cNvSpPr>
          <p:nvPr/>
        </p:nvSpPr>
        <p:spPr>
          <a:xfrm>
            <a:off x="16623414" y="3727451"/>
            <a:ext cx="985700" cy="6730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500" b="1" spc="-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11" name="Tytuł 25">
            <a:extLst>
              <a:ext uri="{FF2B5EF4-FFF2-40B4-BE49-F238E27FC236}">
                <a16:creationId xmlns:a16="http://schemas.microsoft.com/office/drawing/2014/main" xmlns="" id="{70A3A002-CF87-85DB-E3DB-275A47DF7FA3}"/>
              </a:ext>
            </a:extLst>
          </p:cNvPr>
          <p:cNvSpPr txBox="1">
            <a:spLocks/>
          </p:cNvSpPr>
          <p:nvPr/>
        </p:nvSpPr>
        <p:spPr>
          <a:xfrm>
            <a:off x="16300489" y="5391337"/>
            <a:ext cx="985700" cy="6730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500" b="1" spc="-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=</a:t>
            </a:r>
          </a:p>
        </p:txBody>
      </p:sp>
      <p:pic>
        <p:nvPicPr>
          <p:cNvPr id="13" name="Obraz 12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xmlns="" id="{110AB177-AA81-7509-38B3-F4B97B6EC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2729" y="6689982"/>
            <a:ext cx="7383753" cy="1731837"/>
          </a:xfrm>
          <a:prstGeom prst="rect">
            <a:avLst/>
          </a:prstGeom>
        </p:spPr>
      </p:pic>
      <p:sp>
        <p:nvSpPr>
          <p:cNvPr id="2" name="Symbol zastępczy stopki 12">
            <a:extLst>
              <a:ext uri="{FF2B5EF4-FFF2-40B4-BE49-F238E27FC236}">
                <a16:creationId xmlns:a16="http://schemas.microsoft.com/office/drawing/2014/main" xmlns="" id="{D911B8F4-1025-B542-D350-D002523D1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77151" y="12883782"/>
            <a:ext cx="9376044" cy="472847"/>
          </a:xfrm>
        </p:spPr>
        <p:txBody>
          <a:bodyPr/>
          <a:lstStyle/>
          <a:p>
            <a:r>
              <a:rPr lang="pl-PL" dirty="0"/>
              <a:t>CZYM JEST IBUK LIBRA?</a:t>
            </a:r>
            <a:endParaRPr lang="en-GB" dirty="0"/>
          </a:p>
        </p:txBody>
      </p:sp>
      <p:pic>
        <p:nvPicPr>
          <p:cNvPr id="3" name="Picture 9" descr="logo pwn_RGB-01.png">
            <a:extLst>
              <a:ext uri="{FF2B5EF4-FFF2-40B4-BE49-F238E27FC236}">
                <a16:creationId xmlns:a16="http://schemas.microsoft.com/office/drawing/2014/main" xmlns="" id="{1D430E23-9383-A175-6B9D-14CEB043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77" y="7555900"/>
            <a:ext cx="5515386" cy="22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0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E0F2C3-2025-7DED-E988-96A1BB35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IBUK Libra w liczbach i statystykach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CD52D21-AAA5-6427-D8B6-CB0D95F16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02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A1216A5-2EE4-E82E-9E5E-EAC5A1F537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pl-PL" noProof="0" smtClean="0"/>
              <a:pPr/>
              <a:t>6</a:t>
            </a:fld>
            <a:endParaRPr lang="pl-PL" noProof="0"/>
          </a:p>
        </p:txBody>
      </p:sp>
      <p:sp>
        <p:nvSpPr>
          <p:cNvPr id="6" name="Symbol zastępczy stopki 12">
            <a:extLst>
              <a:ext uri="{FF2B5EF4-FFF2-40B4-BE49-F238E27FC236}">
                <a16:creationId xmlns:a16="http://schemas.microsoft.com/office/drawing/2014/main" xmlns="" id="{35B5A5D0-764C-75B8-D6FC-96FD2F22F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77151" y="12883782"/>
            <a:ext cx="9376044" cy="472847"/>
          </a:xfrm>
        </p:spPr>
        <p:txBody>
          <a:bodyPr/>
          <a:lstStyle/>
          <a:p>
            <a:r>
              <a:rPr lang="pl-PL" dirty="0"/>
              <a:t>CZYM JEST IBUK LIBRA?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143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ytuł 237">
            <a:extLst>
              <a:ext uri="{FF2B5EF4-FFF2-40B4-BE49-F238E27FC236}">
                <a16:creationId xmlns:a16="http://schemas.microsoft.com/office/drawing/2014/main" xmlns="" id="{1BE0702D-F7F0-92C8-20DF-0C1FD509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IBUK Libra w liczbach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1C956AF-8BB1-A341-FFE7-47965860E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IBUK LIBRA W LICZBACH</a:t>
            </a:r>
            <a:endParaRPr lang="en-GB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5E785B0-F3A4-F4D3-E9EA-265ADA5E4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41" name="Symbol zastępczy tekstu 240">
            <a:extLst>
              <a:ext uri="{FF2B5EF4-FFF2-40B4-BE49-F238E27FC236}">
                <a16:creationId xmlns:a16="http://schemas.microsoft.com/office/drawing/2014/main" xmlns="" id="{AFAC49B9-797D-598C-3764-1005899D1FF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87156" y="6781122"/>
            <a:ext cx="5292000" cy="264570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PONAD </a:t>
            </a:r>
          </a:p>
          <a:p>
            <a:r>
              <a:rPr lang="pl-PL" sz="6600" dirty="0">
                <a:solidFill>
                  <a:schemeClr val="accent3"/>
                </a:solidFill>
              </a:rPr>
              <a:t>61 000 </a:t>
            </a:r>
          </a:p>
          <a:p>
            <a:r>
              <a:rPr lang="pl-PL" dirty="0"/>
              <a:t>TYTUŁÓW</a:t>
            </a:r>
          </a:p>
        </p:txBody>
      </p:sp>
      <p:pic>
        <p:nvPicPr>
          <p:cNvPr id="165" name="Symbol zastępczy obrazu 164">
            <a:extLst>
              <a:ext uri="{FF2B5EF4-FFF2-40B4-BE49-F238E27FC236}">
                <a16:creationId xmlns:a16="http://schemas.microsoft.com/office/drawing/2014/main" xmlns="" id="{34AB01E0-EC85-272C-DA56-ACCB943530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7026" y="4839201"/>
            <a:ext cx="1440000" cy="1440000"/>
          </a:xfrm>
        </p:spPr>
      </p:pic>
      <p:pic>
        <p:nvPicPr>
          <p:cNvPr id="197" name="Symbol zastępczy obrazu 196">
            <a:extLst>
              <a:ext uri="{FF2B5EF4-FFF2-40B4-BE49-F238E27FC236}">
                <a16:creationId xmlns:a16="http://schemas.microsoft.com/office/drawing/2014/main" xmlns="" id="{C4CD8418-DC24-D728-6C40-F7A0C1FBE84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661195" y="4836421"/>
            <a:ext cx="1541250" cy="1440000"/>
          </a:xfrm>
        </p:spPr>
      </p:pic>
      <p:pic>
        <p:nvPicPr>
          <p:cNvPr id="199" name="Symbol zastępczy obrazu 198">
            <a:extLst>
              <a:ext uri="{FF2B5EF4-FFF2-40B4-BE49-F238E27FC236}">
                <a16:creationId xmlns:a16="http://schemas.microsoft.com/office/drawing/2014/main" xmlns="" id="{B2E96AA6-E106-405A-E605-EC9BCA94F95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692578" y="4843604"/>
            <a:ext cx="1338750" cy="1440000"/>
          </a:xfrm>
        </p:spPr>
      </p:pic>
      <p:pic>
        <p:nvPicPr>
          <p:cNvPr id="201" name="Symbol zastępczy obrazu 200">
            <a:extLst>
              <a:ext uri="{FF2B5EF4-FFF2-40B4-BE49-F238E27FC236}">
                <a16:creationId xmlns:a16="http://schemas.microsoft.com/office/drawing/2014/main" xmlns="" id="{0E1B6F86-5C77-32C8-E8EE-D87BD9FDD9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6099911" y="4810710"/>
            <a:ext cx="1541250" cy="1440000"/>
          </a:xfrm>
        </p:spPr>
      </p:pic>
      <p:sp>
        <p:nvSpPr>
          <p:cNvPr id="21" name="Symbol zastępczy tekstu 240">
            <a:extLst>
              <a:ext uri="{FF2B5EF4-FFF2-40B4-BE49-F238E27FC236}">
                <a16:creationId xmlns:a16="http://schemas.microsoft.com/office/drawing/2014/main" xmlns="" id="{1DAF3A4C-25ED-AE25-6FD4-543C0679AFF1}"/>
              </a:ext>
            </a:extLst>
          </p:cNvPr>
          <p:cNvSpPr txBox="1">
            <a:spLocks/>
          </p:cNvSpPr>
          <p:nvPr/>
        </p:nvSpPr>
        <p:spPr>
          <a:xfrm>
            <a:off x="5661195" y="6785438"/>
            <a:ext cx="5292000" cy="2645705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indent="0" algn="l" defTabSz="1828800" rtl="0" eaLnBrk="1" latinLnBrk="0" hangingPunct="1">
              <a:lnSpc>
                <a:spcPct val="125000"/>
              </a:lnSpc>
              <a:spcBef>
                <a:spcPts val="2000"/>
              </a:spcBef>
              <a:buFontTx/>
              <a:buNone/>
              <a:defRPr sz="2400" b="1" kern="1200" spc="1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3600" b="1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3"/>
              </a:buClr>
              <a:buSzPct val="115000"/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3"/>
              </a:buClr>
              <a:buSzPct val="115000"/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5720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PONAD </a:t>
            </a:r>
          </a:p>
          <a:p>
            <a:r>
              <a:rPr lang="pl-PL" sz="6600" dirty="0">
                <a:solidFill>
                  <a:schemeClr val="accent3"/>
                </a:solidFill>
              </a:rPr>
              <a:t>400</a:t>
            </a:r>
          </a:p>
          <a:p>
            <a:r>
              <a:rPr lang="pl-PL" dirty="0"/>
              <a:t>WYDAWNICTW</a:t>
            </a:r>
          </a:p>
        </p:txBody>
      </p:sp>
      <p:sp>
        <p:nvSpPr>
          <p:cNvPr id="22" name="Symbol zastępczy tekstu 240">
            <a:extLst>
              <a:ext uri="{FF2B5EF4-FFF2-40B4-BE49-F238E27FC236}">
                <a16:creationId xmlns:a16="http://schemas.microsoft.com/office/drawing/2014/main" xmlns="" id="{2BDE9DD8-C440-DAB7-C656-B26F5F7D1FE9}"/>
              </a:ext>
            </a:extLst>
          </p:cNvPr>
          <p:cNvSpPr txBox="1">
            <a:spLocks/>
          </p:cNvSpPr>
          <p:nvPr/>
        </p:nvSpPr>
        <p:spPr>
          <a:xfrm>
            <a:off x="10408455" y="6706142"/>
            <a:ext cx="4500242" cy="4020571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indent="0" algn="l" defTabSz="1828800" rtl="0" eaLnBrk="1" latinLnBrk="0" hangingPunct="1">
              <a:lnSpc>
                <a:spcPct val="125000"/>
              </a:lnSpc>
              <a:spcBef>
                <a:spcPts val="2000"/>
              </a:spcBef>
              <a:buFontTx/>
              <a:buNone/>
              <a:defRPr sz="2400" b="1" kern="1200" spc="1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3600" b="1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3"/>
              </a:buClr>
              <a:buSzPct val="115000"/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3"/>
              </a:buClr>
              <a:buSzPct val="115000"/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5720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JESTEŚMY W   </a:t>
            </a:r>
          </a:p>
          <a:p>
            <a:r>
              <a:rPr lang="pl-PL" sz="6600" dirty="0">
                <a:solidFill>
                  <a:schemeClr val="accent3"/>
                </a:solidFill>
              </a:rPr>
              <a:t>90%</a:t>
            </a:r>
          </a:p>
          <a:p>
            <a:r>
              <a:rPr lang="pl-PL" dirty="0"/>
              <a:t>POLSKICH UCZELNI PUBLICZNYCH, W TYM WE WSZYSTKICH UNIWERSYTETACH I POLITECHNIKACH</a:t>
            </a:r>
          </a:p>
        </p:txBody>
      </p:sp>
      <p:sp>
        <p:nvSpPr>
          <p:cNvPr id="23" name="Symbol zastępczy tekstu 240">
            <a:extLst>
              <a:ext uri="{FF2B5EF4-FFF2-40B4-BE49-F238E27FC236}">
                <a16:creationId xmlns:a16="http://schemas.microsoft.com/office/drawing/2014/main" xmlns="" id="{61599ABB-4077-2440-FD45-7C80B4F2300D}"/>
              </a:ext>
            </a:extLst>
          </p:cNvPr>
          <p:cNvSpPr txBox="1">
            <a:spLocks/>
          </p:cNvSpPr>
          <p:nvPr/>
        </p:nvSpPr>
        <p:spPr>
          <a:xfrm>
            <a:off x="16019716" y="6822909"/>
            <a:ext cx="5292000" cy="2645705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indent="0" algn="l" defTabSz="1828800" rtl="0" eaLnBrk="1" latinLnBrk="0" hangingPunct="1">
              <a:lnSpc>
                <a:spcPct val="125000"/>
              </a:lnSpc>
              <a:spcBef>
                <a:spcPts val="2000"/>
              </a:spcBef>
              <a:buFontTx/>
              <a:buNone/>
              <a:defRPr sz="2400" b="1" kern="1200" spc="1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FontTx/>
              <a:buNone/>
              <a:defRPr sz="3600" b="1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3"/>
              </a:buClr>
              <a:buSzPct val="115000"/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3"/>
              </a:buClr>
              <a:buSzPct val="115000"/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5720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 MAMY JUŻ</a:t>
            </a:r>
          </a:p>
          <a:p>
            <a:r>
              <a:rPr lang="pl-PL" sz="6600" dirty="0">
                <a:solidFill>
                  <a:schemeClr val="accent3"/>
                </a:solidFill>
              </a:rPr>
              <a:t>15 lat</a:t>
            </a:r>
          </a:p>
          <a:p>
            <a:r>
              <a:rPr lang="pl-PL" dirty="0"/>
              <a:t>DOŚWIADCZENIA</a:t>
            </a:r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xmlns="" id="{F6C603D7-1545-E8D8-CA28-8DBD0117F9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28794" y="4693233"/>
            <a:ext cx="1674954" cy="167495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6DF4027-1F93-507E-5C07-09ED3E37D9F4}"/>
              </a:ext>
            </a:extLst>
          </p:cNvPr>
          <p:cNvSpPr txBox="1"/>
          <p:nvPr/>
        </p:nvSpPr>
        <p:spPr>
          <a:xfrm>
            <a:off x="20237611" y="6948784"/>
            <a:ext cx="3661580" cy="36625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pl-PL" sz="2400" b="1" spc="10" dirty="0">
                <a:latin typeface="+mj-lt"/>
              </a:rPr>
              <a:t>PONAD</a:t>
            </a:r>
          </a:p>
          <a:p>
            <a:pPr algn="l"/>
            <a:endParaRPr lang="pl-PL" sz="3200" b="1" spc="10" dirty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pl-PL" sz="6600" b="1" spc="10" dirty="0">
                <a:solidFill>
                  <a:schemeClr val="accent3"/>
                </a:solidFill>
                <a:latin typeface="+mj-lt"/>
              </a:rPr>
              <a:t>2 000 000</a:t>
            </a:r>
          </a:p>
          <a:p>
            <a:pPr algn="l"/>
            <a:endParaRPr lang="pl-PL" sz="4400" b="1" spc="10" dirty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pl-PL" sz="2400" b="1" spc="10" dirty="0">
                <a:latin typeface="+mj-lt"/>
              </a:rPr>
              <a:t>UŻYTKOWNIKÓW</a:t>
            </a:r>
          </a:p>
          <a:p>
            <a:pPr algn="l"/>
            <a:r>
              <a:rPr lang="pl-PL" sz="2400" b="1" spc="10" dirty="0">
                <a:latin typeface="+mj-lt"/>
              </a:rPr>
              <a:t>ROCZNIE</a:t>
            </a:r>
            <a:r>
              <a:rPr lang="pl-PL" sz="4400" b="1" spc="10" dirty="0">
                <a:solidFill>
                  <a:schemeClr val="accent3"/>
                </a:solidFill>
                <a:latin typeface="+mj-lt"/>
              </a:rPr>
              <a:t/>
            </a:r>
            <a:br>
              <a:rPr lang="pl-PL" sz="4400" b="1" spc="10" dirty="0">
                <a:solidFill>
                  <a:schemeClr val="accent3"/>
                </a:solidFill>
                <a:latin typeface="+mj-lt"/>
              </a:rPr>
            </a:br>
            <a:endParaRPr lang="pl-PL" sz="2400" b="1" spc="1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4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C0B63C77-A580-8BB3-E0E2-1208322B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jest nasz obecny użytkownik?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IBUK LIBRA W LICZBACH</a:t>
            </a:r>
            <a:endParaRPr lang="en-GB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9B1F69C-CD4D-AC67-81FA-5676D7DC4C7A}"/>
              </a:ext>
            </a:extLst>
          </p:cNvPr>
          <p:cNvSpPr txBox="1"/>
          <p:nvPr/>
        </p:nvSpPr>
        <p:spPr>
          <a:xfrm>
            <a:off x="11399428" y="4427254"/>
            <a:ext cx="256769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400" b="1" spc="5" dirty="0">
                <a:latin typeface="+mj-lt"/>
              </a:rPr>
              <a:t>Wiek użytkowników</a:t>
            </a:r>
            <a:endParaRPr lang="pl-PL" sz="1100" dirty="0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xmlns="" id="{50763178-2F96-304E-9CAB-661BF18F8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98958959"/>
              </p:ext>
            </p:extLst>
          </p:nvPr>
        </p:nvGraphicFramePr>
        <p:xfrm>
          <a:off x="10332919" y="5181601"/>
          <a:ext cx="12804894" cy="627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B094808F-3F0E-FEFD-7D2C-D22593A85EB8}"/>
              </a:ext>
            </a:extLst>
          </p:cNvPr>
          <p:cNvSpPr/>
          <p:nvPr/>
        </p:nvSpPr>
        <p:spPr>
          <a:xfrm>
            <a:off x="2997776" y="8476316"/>
            <a:ext cx="1590623" cy="846386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pPr algn="ctr"/>
            <a:r>
              <a:rPr lang="pl-PL" sz="1600" dirty="0">
                <a:solidFill>
                  <a:schemeClr val="tx2"/>
                </a:solidFill>
                <a:latin typeface="+mj-lt"/>
                <a:cs typeface="IBM Plex Sans ExtraLight"/>
              </a:rPr>
              <a:t>Kobiety</a:t>
            </a:r>
            <a:br>
              <a:rPr lang="pl-PL" sz="1600" dirty="0">
                <a:solidFill>
                  <a:schemeClr val="tx2"/>
                </a:solidFill>
                <a:latin typeface="+mj-lt"/>
                <a:cs typeface="IBM Plex Sans ExtraLight"/>
              </a:rPr>
            </a:br>
            <a:r>
              <a:rPr lang="pl-PL" sz="3600" b="1" dirty="0">
                <a:solidFill>
                  <a:schemeClr val="accent1"/>
                </a:solidFill>
                <a:latin typeface="+mj-lt"/>
                <a:cs typeface="IBM Plex Sans ExtraLight"/>
              </a:rPr>
              <a:t>66,5% </a:t>
            </a:r>
          </a:p>
        </p:txBody>
      </p:sp>
      <p:pic>
        <p:nvPicPr>
          <p:cNvPr id="8" name="Obraz 2">
            <a:extLst>
              <a:ext uri="{FF2B5EF4-FFF2-40B4-BE49-F238E27FC236}">
                <a16:creationId xmlns:a16="http://schemas.microsoft.com/office/drawing/2014/main" xmlns="" id="{0D76A418-7694-FE65-ECFA-DBA923BF40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3219" y="5181601"/>
            <a:ext cx="3139735" cy="3139735"/>
          </a:xfrm>
          <a:prstGeom prst="rect">
            <a:avLst/>
          </a:prstGeom>
        </p:spPr>
      </p:pic>
      <p:pic>
        <p:nvPicPr>
          <p:cNvPr id="10" name="Obraz 2">
            <a:extLst>
              <a:ext uri="{FF2B5EF4-FFF2-40B4-BE49-F238E27FC236}">
                <a16:creationId xmlns:a16="http://schemas.microsoft.com/office/drawing/2014/main" xmlns="" id="{CB98EEED-03E8-7718-36E4-E6C7A02A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403" y="6034459"/>
            <a:ext cx="2286877" cy="2286877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5D30D38A-3B24-11D1-34BB-566BDFB887B0}"/>
              </a:ext>
            </a:extLst>
          </p:cNvPr>
          <p:cNvSpPr/>
          <p:nvPr/>
        </p:nvSpPr>
        <p:spPr>
          <a:xfrm>
            <a:off x="6765531" y="8476316"/>
            <a:ext cx="1590623" cy="846386"/>
          </a:xfrm>
          <a:prstGeom prst="rect">
            <a:avLst/>
          </a:prstGeom>
        </p:spPr>
        <p:txBody>
          <a:bodyPr wrap="square" lIns="45720" tIns="22860" rIns="45720" bIns="22860" anchor="t">
            <a:spAutoFit/>
          </a:bodyPr>
          <a:lstStyle/>
          <a:p>
            <a:pPr algn="ctr"/>
            <a:r>
              <a:rPr lang="pl-PL" sz="1600" dirty="0">
                <a:solidFill>
                  <a:schemeClr val="tx2"/>
                </a:solidFill>
                <a:latin typeface="+mj-lt"/>
                <a:cs typeface="IBM Plex Sans ExtraLight"/>
              </a:rPr>
              <a:t>Mężczyźni </a:t>
            </a:r>
            <a:br>
              <a:rPr lang="pl-PL" sz="1600" dirty="0">
                <a:solidFill>
                  <a:schemeClr val="tx2"/>
                </a:solidFill>
                <a:latin typeface="+mj-lt"/>
                <a:cs typeface="IBM Plex Sans ExtraLight"/>
              </a:rPr>
            </a:br>
            <a:r>
              <a:rPr lang="pl-PL" sz="3600" b="1" dirty="0">
                <a:solidFill>
                  <a:schemeClr val="accent1"/>
                </a:solidFill>
                <a:latin typeface="+mj-lt"/>
              </a:rPr>
              <a:t>33,5%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0100CAE3-EE4B-B87A-F20C-3CFB39FA80CB}"/>
              </a:ext>
            </a:extLst>
          </p:cNvPr>
          <p:cNvSpPr txBox="1"/>
          <p:nvPr/>
        </p:nvSpPr>
        <p:spPr>
          <a:xfrm>
            <a:off x="440727" y="11620806"/>
            <a:ext cx="670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+mj-lt"/>
              </a:rPr>
              <a:t>Dane: Google Analytics, V 2023</a:t>
            </a:r>
          </a:p>
        </p:txBody>
      </p:sp>
    </p:spTree>
    <p:extLst>
      <p:ext uri="{BB962C8B-B14F-4D97-AF65-F5344CB8AC3E}">
        <p14:creationId xmlns:p14="http://schemas.microsoft.com/office/powerpoint/2010/main" xmlns="" val="393397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C0B63C77-A580-8BB3-E0E2-1208322B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jest nasz obecny użytkownik?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83B1253-D7CB-E3BF-D5DA-251ABE034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IBUK LIBRA W LICZBACH</a:t>
            </a:r>
            <a:endParaRPr lang="en-GB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E8AEA82-768A-DF31-C14E-BCB2AFF38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52730-1306-486A-847E-3C38374189F4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xmlns="" id="{0239A7BB-87A8-689E-169F-B571D3597644}"/>
              </a:ext>
            </a:extLst>
          </p:cNvPr>
          <p:cNvGrpSpPr/>
          <p:nvPr/>
        </p:nvGrpSpPr>
        <p:grpSpPr>
          <a:xfrm>
            <a:off x="599876" y="3719399"/>
            <a:ext cx="23564172" cy="8186654"/>
            <a:chOff x="5637884" y="5907770"/>
            <a:chExt cx="10910247" cy="3790433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xmlns="" id="{CA2E852B-FAFE-C9EA-8CF3-CF36074B0A47}"/>
                </a:ext>
              </a:extLst>
            </p:cNvPr>
            <p:cNvSpPr/>
            <p:nvPr/>
          </p:nvSpPr>
          <p:spPr>
            <a:xfrm>
              <a:off x="9208551" y="6445743"/>
              <a:ext cx="681556" cy="292127"/>
            </a:xfrm>
            <a:prstGeom prst="rect">
              <a:avLst/>
            </a:prstGeom>
          </p:spPr>
          <p:txBody>
            <a:bodyPr wrap="square" lIns="45720" tIns="22860" rIns="45720" bIns="22860" anchor="t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  <a:t>mazowieckie </a:t>
              </a:r>
              <a:b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</a:br>
              <a:r>
                <a:rPr lang="pl-PL" sz="2200" b="1" dirty="0">
                  <a:solidFill>
                    <a:schemeClr val="accent1"/>
                  </a:solidFill>
                  <a:latin typeface="+mj-lt"/>
                  <a:cs typeface="IBM Plex Sans ExtraLight"/>
                </a:rPr>
                <a:t>30,71%</a:t>
              </a:r>
              <a:endParaRPr lang="en-US" sz="2200" dirty="0">
                <a:solidFill>
                  <a:schemeClr val="accent1"/>
                </a:solidFill>
                <a:latin typeface="+mj-lt"/>
                <a:cs typeface="IBM Plex Sans ExtraLight"/>
              </a:endParaRPr>
            </a:p>
          </p:txBody>
        </p:sp>
        <p:pic>
          <p:nvPicPr>
            <p:cNvPr id="12" name="Obraz 2">
              <a:extLst>
                <a:ext uri="{FF2B5EF4-FFF2-40B4-BE49-F238E27FC236}">
                  <a16:creationId xmlns:a16="http://schemas.microsoft.com/office/drawing/2014/main" xmlns="" id="{9423C3FE-22E2-4542-9A0C-35C7AC9D7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3122" y="6452802"/>
              <a:ext cx="1589444" cy="1584163"/>
            </a:xfrm>
            <a:prstGeom prst="rect">
              <a:avLst/>
            </a:prstGeom>
          </p:spPr>
        </p:pic>
        <p:sp>
          <p:nvSpPr>
            <p:cNvPr id="14" name="Prostokąt 10">
              <a:extLst>
                <a:ext uri="{FF2B5EF4-FFF2-40B4-BE49-F238E27FC236}">
                  <a16:creationId xmlns:a16="http://schemas.microsoft.com/office/drawing/2014/main" xmlns="" id="{77DC4245-B446-4A7E-5662-8FAE08D7DAE0}"/>
                </a:ext>
              </a:extLst>
            </p:cNvPr>
            <p:cNvSpPr/>
            <p:nvPr/>
          </p:nvSpPr>
          <p:spPr>
            <a:xfrm>
              <a:off x="12217649" y="9067261"/>
              <a:ext cx="1697567" cy="630942"/>
            </a:xfrm>
            <a:prstGeom prst="rect">
              <a:avLst/>
            </a:prstGeom>
          </p:spPr>
          <p:txBody>
            <a:bodyPr wrap="square" lIns="45720" tIns="22860" rIns="45720" bIns="22860" anchor="t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  <a:t>Niemcy</a:t>
              </a:r>
              <a:b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</a:br>
              <a:r>
                <a:rPr lang="pl-PL" sz="2200" b="1" dirty="0">
                  <a:solidFill>
                    <a:schemeClr val="accent1"/>
                  </a:solidFill>
                  <a:latin typeface="+mj-lt"/>
                  <a:cs typeface="IBM Plex Sans ExtraLight"/>
                </a:rPr>
                <a:t>22 308</a:t>
              </a:r>
            </a:p>
          </p:txBody>
        </p:sp>
        <p:pic>
          <p:nvPicPr>
            <p:cNvPr id="16" name="Obraz 2">
              <a:extLst>
                <a:ext uri="{FF2B5EF4-FFF2-40B4-BE49-F238E27FC236}">
                  <a16:creationId xmlns:a16="http://schemas.microsoft.com/office/drawing/2014/main" xmlns="" id="{1C114A31-6F03-F1B3-E8C4-C23B92D63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8831" y="6425425"/>
              <a:ext cx="4427990" cy="2572862"/>
            </a:xfrm>
            <a:prstGeom prst="rect">
              <a:avLst/>
            </a:prstGeom>
          </p:spPr>
        </p:pic>
        <p:pic>
          <p:nvPicPr>
            <p:cNvPr id="17" name="Picture 18" descr="Ikony_PWN_PZWL_JO_Set_2_MM_strzalka-29.png">
              <a:extLst>
                <a:ext uri="{FF2B5EF4-FFF2-40B4-BE49-F238E27FC236}">
                  <a16:creationId xmlns:a16="http://schemas.microsoft.com/office/drawing/2014/main" xmlns="" id="{DEBBB7BA-D67B-B2D3-7E18-077048FEC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37070" y="8626752"/>
              <a:ext cx="458724" cy="458724"/>
            </a:xfrm>
            <a:prstGeom prst="rect">
              <a:avLst/>
            </a:prstGeom>
          </p:spPr>
        </p:pic>
        <p:pic>
          <p:nvPicPr>
            <p:cNvPr id="18" name="Picture 19" descr="Ikony_PWN_PZWL_JO_Set_2_MM_strzalka-29.png">
              <a:extLst>
                <a:ext uri="{FF2B5EF4-FFF2-40B4-BE49-F238E27FC236}">
                  <a16:creationId xmlns:a16="http://schemas.microsoft.com/office/drawing/2014/main" xmlns="" id="{4F213316-96BB-90FF-5D30-B90F008E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470636">
              <a:off x="12825001" y="6550107"/>
              <a:ext cx="458724" cy="458724"/>
            </a:xfrm>
            <a:prstGeom prst="rect">
              <a:avLst/>
            </a:prstGeom>
          </p:spPr>
        </p:pic>
        <p:pic>
          <p:nvPicPr>
            <p:cNvPr id="19" name="Picture 20" descr="Ikony_PWN_PZWL_JO_Set_2_MM_strzalka-29.png">
              <a:extLst>
                <a:ext uri="{FF2B5EF4-FFF2-40B4-BE49-F238E27FC236}">
                  <a16:creationId xmlns:a16="http://schemas.microsoft.com/office/drawing/2014/main" xmlns="" id="{1D10278D-AE69-6BD4-EA21-81ABE49D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13845">
              <a:off x="10938712" y="7449360"/>
              <a:ext cx="458724" cy="458724"/>
            </a:xfrm>
            <a:prstGeom prst="rect">
              <a:avLst/>
            </a:prstGeom>
          </p:spPr>
        </p:pic>
        <p:sp>
          <p:nvSpPr>
            <p:cNvPr id="20" name="Prostokąt 10">
              <a:extLst>
                <a:ext uri="{FF2B5EF4-FFF2-40B4-BE49-F238E27FC236}">
                  <a16:creationId xmlns:a16="http://schemas.microsoft.com/office/drawing/2014/main" xmlns="" id="{01280828-1531-219F-BAAE-5BD8B8DF9318}"/>
                </a:ext>
              </a:extLst>
            </p:cNvPr>
            <p:cNvSpPr/>
            <p:nvPr/>
          </p:nvSpPr>
          <p:spPr>
            <a:xfrm>
              <a:off x="7335730" y="8781628"/>
              <a:ext cx="1049553" cy="292127"/>
            </a:xfrm>
            <a:prstGeom prst="rect">
              <a:avLst/>
            </a:prstGeom>
          </p:spPr>
          <p:txBody>
            <a:bodyPr wrap="square" lIns="45720" tIns="22860" rIns="45720" bIns="22860" anchor="t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  <a:t>małopolskie </a:t>
              </a:r>
              <a:b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</a:br>
              <a:r>
                <a:rPr lang="pl-PL" sz="2200" b="1" dirty="0">
                  <a:solidFill>
                    <a:schemeClr val="accent1"/>
                  </a:solidFill>
                  <a:latin typeface="+mj-lt"/>
                </a:rPr>
                <a:t>10,31%</a:t>
              </a:r>
              <a:endParaRPr lang="en-US" sz="2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Prostokąt 10">
              <a:extLst>
                <a:ext uri="{FF2B5EF4-FFF2-40B4-BE49-F238E27FC236}">
                  <a16:creationId xmlns:a16="http://schemas.microsoft.com/office/drawing/2014/main" xmlns="" id="{6B87296A-3844-C96D-CC39-007D806B1AC2}"/>
                </a:ext>
              </a:extLst>
            </p:cNvPr>
            <p:cNvSpPr/>
            <p:nvPr/>
          </p:nvSpPr>
          <p:spPr>
            <a:xfrm>
              <a:off x="5637884" y="8331816"/>
              <a:ext cx="1932221" cy="292127"/>
            </a:xfrm>
            <a:prstGeom prst="rect">
              <a:avLst/>
            </a:prstGeom>
          </p:spPr>
          <p:txBody>
            <a:bodyPr wrap="square" lIns="45720" tIns="22860" rIns="45720" bIns="22860" anchor="t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  <a:t>śląskie </a:t>
              </a:r>
              <a:b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</a:br>
              <a:r>
                <a:rPr lang="pl-PL" sz="2200" b="1" dirty="0">
                  <a:solidFill>
                    <a:schemeClr val="accent1"/>
                  </a:solidFill>
                  <a:latin typeface="+mj-lt"/>
                </a:rPr>
                <a:t>9,94%</a:t>
              </a:r>
              <a:endParaRPr lang="en-US" sz="2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2" name="Prostokąt 10">
              <a:extLst>
                <a:ext uri="{FF2B5EF4-FFF2-40B4-BE49-F238E27FC236}">
                  <a16:creationId xmlns:a16="http://schemas.microsoft.com/office/drawing/2014/main" xmlns="" id="{262B6C35-6EDB-12C3-2C14-DD1FC7266D8F}"/>
                </a:ext>
              </a:extLst>
            </p:cNvPr>
            <p:cNvSpPr/>
            <p:nvPr/>
          </p:nvSpPr>
          <p:spPr>
            <a:xfrm>
              <a:off x="9974765" y="7955972"/>
              <a:ext cx="1678891" cy="630942"/>
            </a:xfrm>
            <a:prstGeom prst="rect">
              <a:avLst/>
            </a:prstGeom>
          </p:spPr>
          <p:txBody>
            <a:bodyPr wrap="square" lIns="45720" tIns="22860" rIns="45720" bIns="22860" anchor="t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USA</a:t>
              </a:r>
              <a:endParaRPr lang="pl-PL" sz="900" dirty="0">
                <a:solidFill>
                  <a:schemeClr val="tx2"/>
                </a:solidFill>
              </a:endParaRPr>
            </a:p>
            <a:p>
              <a:pPr algn="ctr"/>
              <a:r>
                <a:rPr lang="pl-PL" sz="2200" b="1" dirty="0">
                  <a:solidFill>
                    <a:schemeClr val="accent1"/>
                  </a:solidFill>
                  <a:latin typeface="+mj-lt"/>
                </a:rPr>
                <a:t>18 019</a:t>
              </a:r>
              <a:endParaRPr lang="pl-PL" sz="22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Prostokąt 10">
              <a:extLst>
                <a:ext uri="{FF2B5EF4-FFF2-40B4-BE49-F238E27FC236}">
                  <a16:creationId xmlns:a16="http://schemas.microsoft.com/office/drawing/2014/main" xmlns="" id="{34BBFA17-5D68-FE96-6394-A26DD899781D}"/>
                </a:ext>
              </a:extLst>
            </p:cNvPr>
            <p:cNvSpPr/>
            <p:nvPr/>
          </p:nvSpPr>
          <p:spPr>
            <a:xfrm>
              <a:off x="14597295" y="7641522"/>
              <a:ext cx="1950836" cy="630942"/>
            </a:xfrm>
            <a:prstGeom prst="rect">
              <a:avLst/>
            </a:prstGeom>
          </p:spPr>
          <p:txBody>
            <a:bodyPr wrap="square" lIns="45720" tIns="22860" rIns="45720" bIns="22860" anchor="t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  <a:t>Ukraina</a:t>
              </a:r>
              <a:b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</a:br>
              <a:r>
                <a:rPr lang="pl-PL" sz="2200" b="1" dirty="0">
                  <a:solidFill>
                    <a:schemeClr val="accent1"/>
                  </a:solidFill>
                  <a:latin typeface="+mj-lt"/>
                  <a:cs typeface="IBM Plex Sans ExtraLight"/>
                </a:rPr>
                <a:t>10 211</a:t>
              </a:r>
            </a:p>
          </p:txBody>
        </p:sp>
        <p:sp>
          <p:nvSpPr>
            <p:cNvPr id="24" name="Prostokąt 10">
              <a:extLst>
                <a:ext uri="{FF2B5EF4-FFF2-40B4-BE49-F238E27FC236}">
                  <a16:creationId xmlns:a16="http://schemas.microsoft.com/office/drawing/2014/main" xmlns="" id="{ECEBF725-A8FB-78D0-7ACD-B974041AF32E}"/>
                </a:ext>
              </a:extLst>
            </p:cNvPr>
            <p:cNvSpPr/>
            <p:nvPr/>
          </p:nvSpPr>
          <p:spPr>
            <a:xfrm>
              <a:off x="12084724" y="5907770"/>
              <a:ext cx="2397921" cy="630942"/>
            </a:xfrm>
            <a:prstGeom prst="rect">
              <a:avLst/>
            </a:prstGeom>
          </p:spPr>
          <p:txBody>
            <a:bodyPr wrap="square" lIns="45720" tIns="22860" rIns="45720" bIns="22860" anchor="t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  <a:t>Wielka Brytania</a:t>
              </a:r>
              <a:br>
                <a:rPr lang="pl-PL" sz="1600" dirty="0">
                  <a:solidFill>
                    <a:schemeClr val="tx2"/>
                  </a:solidFill>
                  <a:latin typeface="+mj-lt"/>
                  <a:cs typeface="IBM Plex Sans ExtraLight"/>
                </a:rPr>
              </a:br>
              <a:r>
                <a:rPr lang="pl-PL" sz="2200" b="1" dirty="0">
                  <a:solidFill>
                    <a:schemeClr val="accent1"/>
                  </a:solidFill>
                  <a:latin typeface="+mj-lt"/>
                </a:rPr>
                <a:t>16 938</a:t>
              </a:r>
              <a:endParaRPr lang="pl-PL" sz="1600" dirty="0">
                <a:solidFill>
                  <a:schemeClr val="tx2"/>
                </a:solidFill>
                <a:latin typeface="+mj-lt"/>
                <a:cs typeface="IBM Plex Sans ExtraLight"/>
              </a:endParaRPr>
            </a:p>
          </p:txBody>
        </p:sp>
        <p:pic>
          <p:nvPicPr>
            <p:cNvPr id="25" name="Picture 26" descr="Ikony_PWN_PZWL_JO_Set_2_MM_strzalka-29.png">
              <a:extLst>
                <a:ext uri="{FF2B5EF4-FFF2-40B4-BE49-F238E27FC236}">
                  <a16:creationId xmlns:a16="http://schemas.microsoft.com/office/drawing/2014/main" xmlns="" id="{7FC7ED5E-E23C-5E30-4AF1-AC3B46EB5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018381">
              <a:off x="14645922" y="7506126"/>
              <a:ext cx="458724" cy="458724"/>
            </a:xfrm>
            <a:prstGeom prst="rect">
              <a:avLst/>
            </a:prstGeom>
          </p:spPr>
        </p:pic>
        <p:pic>
          <p:nvPicPr>
            <p:cNvPr id="26" name="Picture 27" descr="Ikony_PWN_PZWL_JO_Set_2_MM_strzalka-29.png">
              <a:extLst>
                <a:ext uri="{FF2B5EF4-FFF2-40B4-BE49-F238E27FC236}">
                  <a16:creationId xmlns:a16="http://schemas.microsoft.com/office/drawing/2014/main" xmlns="" id="{CE204F59-CD15-C6A4-B32D-C15B51E0B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5789" y="8135335"/>
              <a:ext cx="633583" cy="633583"/>
            </a:xfrm>
            <a:prstGeom prst="rect">
              <a:avLst/>
            </a:prstGeom>
          </p:spPr>
        </p:pic>
        <p:pic>
          <p:nvPicPr>
            <p:cNvPr id="27" name="Picture 28" descr="Ikony_PWN_PZWL_JO_Set_2_MM_strzalka-29.png">
              <a:extLst>
                <a:ext uri="{FF2B5EF4-FFF2-40B4-BE49-F238E27FC236}">
                  <a16:creationId xmlns:a16="http://schemas.microsoft.com/office/drawing/2014/main" xmlns="" id="{0E6BB863-99D9-276D-7555-0D9337FE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233308">
              <a:off x="8594519" y="6358891"/>
              <a:ext cx="686829" cy="686829"/>
            </a:xfrm>
            <a:prstGeom prst="rect">
              <a:avLst/>
            </a:prstGeom>
          </p:spPr>
        </p:pic>
        <p:pic>
          <p:nvPicPr>
            <p:cNvPr id="28" name="Picture 29" descr="Ikony_PWN_PZWL_JO_Set_2_MM_strzalka-29.png">
              <a:extLst>
                <a:ext uri="{FF2B5EF4-FFF2-40B4-BE49-F238E27FC236}">
                  <a16:creationId xmlns:a16="http://schemas.microsoft.com/office/drawing/2014/main" xmlns="" id="{2E7609D8-DFAB-DCE9-E67B-EDE67F598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13845">
              <a:off x="6703181" y="7766635"/>
              <a:ext cx="633582" cy="633582"/>
            </a:xfrm>
            <a:prstGeom prst="rect">
              <a:avLst/>
            </a:prstGeom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E9BB753-1224-15A9-5276-A5F60C5C81FB}"/>
              </a:ext>
            </a:extLst>
          </p:cNvPr>
          <p:cNvSpPr txBox="1"/>
          <p:nvPr/>
        </p:nvSpPr>
        <p:spPr>
          <a:xfrm>
            <a:off x="440727" y="11620806"/>
            <a:ext cx="670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+mj-lt"/>
              </a:rPr>
              <a:t>Dane: Google Analytics, V 2023</a:t>
            </a:r>
          </a:p>
        </p:txBody>
      </p:sp>
    </p:spTree>
    <p:extLst>
      <p:ext uri="{BB962C8B-B14F-4D97-AF65-F5344CB8AC3E}">
        <p14:creationId xmlns:p14="http://schemas.microsoft.com/office/powerpoint/2010/main" xmlns="" val="660076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_PWN">
  <a:themeElements>
    <a:clrScheme name="PWN_PPT_Temp2023">
      <a:dk1>
        <a:srgbClr val="262626"/>
      </a:dk1>
      <a:lt1>
        <a:sysClr val="window" lastClr="FFFFFF"/>
      </a:lt1>
      <a:dk2>
        <a:srgbClr val="4C4C4C"/>
      </a:dk2>
      <a:lt2>
        <a:srgbClr val="EDF5FF"/>
      </a:lt2>
      <a:accent1>
        <a:srgbClr val="26509B"/>
      </a:accent1>
      <a:accent2>
        <a:srgbClr val="8F9EF2"/>
      </a:accent2>
      <a:accent3>
        <a:srgbClr val="C8006C"/>
      </a:accent3>
      <a:accent4>
        <a:srgbClr val="BCC5F7"/>
      </a:accent4>
      <a:accent5>
        <a:srgbClr val="8784C7"/>
      </a:accent5>
      <a:accent6>
        <a:srgbClr val="E0F0FF"/>
      </a:accent6>
      <a:hlink>
        <a:srgbClr val="262626"/>
      </a:hlink>
      <a:folHlink>
        <a:srgbClr val="404040"/>
      </a:folHlink>
    </a:clrScheme>
    <a:fontScheme name="PWN_PPT_Temp2023">
      <a:majorFont>
        <a:latin typeface="Sofia Sans Semi Condensed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otyw_PWN" id="{BC7FCB63-FFC4-4C29-9789-652F1DE15041}" vid="{92DDFC24-5CC9-44B0-BDA9-17BD18F8868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974</Words>
  <Application>Microsoft Office PowerPoint</Application>
  <PresentationFormat>Niestandardowy</PresentationFormat>
  <Paragraphs>227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Sofia Sans Semi Condensed</vt:lpstr>
      <vt:lpstr>IBM Plex Sans</vt:lpstr>
      <vt:lpstr>IBM Plex Sans ExtraLight</vt:lpstr>
      <vt:lpstr>Wingdings 3</vt:lpstr>
      <vt:lpstr>Lato Semibold</vt:lpstr>
      <vt:lpstr>Calibri</vt:lpstr>
      <vt:lpstr>Motyw_PWN</vt:lpstr>
      <vt:lpstr> IBUK Libra – technologia i dostępność przyjazna Twojemu czytelnikowi</vt:lpstr>
      <vt:lpstr>Czym jest IBUK Libra</vt:lpstr>
      <vt:lpstr>Czym jest IBUK Libra?</vt:lpstr>
      <vt:lpstr>Czym jest IBUK Libra?</vt:lpstr>
      <vt:lpstr>IBUK Libra w Rodzinie PWN</vt:lpstr>
      <vt:lpstr>IBUK Libra w liczbach i statystykach</vt:lpstr>
      <vt:lpstr>IBUK Libra w liczbach</vt:lpstr>
      <vt:lpstr>Kim jest nasz obecny użytkownik?</vt:lpstr>
      <vt:lpstr>Gdzie jest nasz obecny użytkownik?</vt:lpstr>
      <vt:lpstr>Nasi partnerzy 2008 vs 2023</vt:lpstr>
      <vt:lpstr>Oferta IBUKA Libry</vt:lpstr>
      <vt:lpstr>Oferta 2008 vs 2023</vt:lpstr>
      <vt:lpstr>Jak to działa?</vt:lpstr>
      <vt:lpstr>Zalogowany użytkownik korzysta z…</vt:lpstr>
      <vt:lpstr>Funkcjonalności dla zalogowanych</vt:lpstr>
      <vt:lpstr>Odświeżona półka myIBUK</vt:lpstr>
      <vt:lpstr>Trybu „PROJEKTY”</vt:lpstr>
      <vt:lpstr>Materiały szkoleniowe i reklamowe dla bibliotek i instytucji</vt:lpstr>
      <vt:lpstr>Rozbudowane statystyki – wykorzystanie zasobów</vt:lpstr>
      <vt:lpstr>Rozbudowane statystyki – ranking książek</vt:lpstr>
      <vt:lpstr>Rozbudowane statystyki – brak dostępu</vt:lpstr>
      <vt:lpstr>Rozbudowane statystyki wykorzystania zasobów</vt:lpstr>
      <vt:lpstr>Rozbudowane statystyki – przekroczona liczba dostępów</vt:lpstr>
      <vt:lpstr>Jesteśmy najlepszą czytelnią online treści naukowych, ponieważ…</vt:lpstr>
      <vt:lpstr>Jesteśmy najlepszą platformą dla edukacji i biznesu</vt:lpstr>
      <vt:lpstr>Zapraszamy do współpracy!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PWN</dc:title>
  <dc:creator>Kasia Walewska</dc:creator>
  <cp:lastModifiedBy>HP</cp:lastModifiedBy>
  <cp:revision>71</cp:revision>
  <dcterms:created xsi:type="dcterms:W3CDTF">2023-02-09T11:25:15Z</dcterms:created>
  <dcterms:modified xsi:type="dcterms:W3CDTF">2023-11-21T15:18:17Z</dcterms:modified>
</cp:coreProperties>
</file>