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authors.xml" ContentType="application/vnd.ms-powerpoint.author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179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46" r:id="rId4"/>
    <p:sldMasterId id="2147485354" r:id="rId5"/>
    <p:sldMasterId id="2147485382" r:id="rId6"/>
    <p:sldMasterId id="2147485434" r:id="rId7"/>
    <p:sldMasterId id="2147485472" r:id="rId8"/>
    <p:sldMasterId id="2147485502" r:id="rId9"/>
    <p:sldMasterId id="2147485537" r:id="rId10"/>
    <p:sldMasterId id="2147485564" r:id="rId11"/>
    <p:sldMasterId id="2147485578" r:id="rId12"/>
    <p:sldMasterId id="2147485606" r:id="rId13"/>
    <p:sldMasterId id="2147485634" r:id="rId14"/>
    <p:sldMasterId id="2147485672" r:id="rId15"/>
    <p:sldMasterId id="2147485691" r:id="rId16"/>
  </p:sldMasterIdLst>
  <p:notesMasterIdLst>
    <p:notesMasterId r:id="rId28"/>
  </p:notesMasterIdLst>
  <p:handoutMasterIdLst>
    <p:handoutMasterId r:id="rId29"/>
  </p:handoutMasterIdLst>
  <p:sldIdLst>
    <p:sldId id="4954" r:id="rId17"/>
    <p:sldId id="4955" r:id="rId18"/>
    <p:sldId id="1130" r:id="rId19"/>
    <p:sldId id="375" r:id="rId20"/>
    <p:sldId id="4956" r:id="rId21"/>
    <p:sldId id="4957" r:id="rId22"/>
    <p:sldId id="2142532999" r:id="rId23"/>
    <p:sldId id="4958" r:id="rId24"/>
    <p:sldId id="2142532991" r:id="rId25"/>
    <p:sldId id="2142532990" r:id="rId26"/>
    <p:sldId id="4960" r:id="rId27"/>
  </p:sldIdLst>
  <p:sldSz cx="12192000" cy="6858000"/>
  <p:notesSz cx="7315200" cy="9601200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7A0340-D6C0-9DFE-B93C-0ED12EAE3539}" name="Jessica Greco" initials="JG" userId="S::jphilbin@corp.epnet.com::3bc868c3-ffa8-48c3-912b-6a9ac5c9c9ac" providerId="AD"/>
  <p188:author id="{77667FB2-827A-EF45-C428-540BBC1580AF}" name="Shannon Tinkham" initials="ST" userId="S::stinkham@corp.epnet.com::cd0bc0d8-deb4-4596-a799-ea3e2919dc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Behrendt" initials="MB" lastIdx="15" clrIdx="0">
    <p:extLst>
      <p:ext uri="{19B8F6BF-5375-455C-9EA6-DF929625EA0E}">
        <p15:presenceInfo xmlns:p15="http://schemas.microsoft.com/office/powerpoint/2012/main" xmlns="" userId="S-1-5-21-3548019467-26806262-2690281519-17411" providerId="AD"/>
      </p:ext>
    </p:extLst>
  </p:cmAuthor>
  <p:cmAuthor id="2" name="Jessica Greco" initials="JG" lastIdx="8" clrIdx="1">
    <p:extLst>
      <p:ext uri="{19B8F6BF-5375-455C-9EA6-DF929625EA0E}">
        <p15:presenceInfo xmlns:p15="http://schemas.microsoft.com/office/powerpoint/2012/main" xmlns="" userId="S-1-5-21-3548019467-26806262-2690281519-274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C7C6E"/>
    <a:srgbClr val="66FF33"/>
    <a:srgbClr val="EFA521"/>
    <a:srgbClr val="002F56"/>
    <a:srgbClr val="C90614"/>
    <a:srgbClr val="202121"/>
    <a:srgbClr val="0099CC"/>
    <a:srgbClr val="0D3D5B"/>
    <a:srgbClr val="116B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EE015-02DA-4357-80FA-D808FBDBB381}" v="3" dt="2023-06-27T14:25:3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28" autoAdjust="0"/>
    <p:restoredTop sz="90758" autoAdjust="0"/>
  </p:normalViewPr>
  <p:slideViewPr>
    <p:cSldViewPr snapToGrid="0">
      <p:cViewPr varScale="1">
        <p:scale>
          <a:sx n="66" d="100"/>
          <a:sy n="66" d="100"/>
        </p:scale>
        <p:origin x="-376" y="-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227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43"/>
    </p:cViewPr>
  </p:sorterViewPr>
  <p:notesViewPr>
    <p:cSldViewPr snapToGrid="0">
      <p:cViewPr varScale="1">
        <p:scale>
          <a:sx n="81" d="100"/>
          <a:sy n="81" d="100"/>
        </p:scale>
        <p:origin x="-3102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l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r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l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r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2BFAC09-2DCB-4A16-9145-5DFF1B85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86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l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r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l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r" defTabSz="967442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2FA5458-0C6F-4A67-9F5B-8329021F7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59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33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6B81-0D2E-4F1A-B764-BDA29F456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87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6B81-0D2E-4F1A-B764-BDA29F456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96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6B81-0D2E-4F1A-B764-BDA29F456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89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5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07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A5458-0C6F-4A67-9F5B-8329021F77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03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15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05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A5458-0C6F-4A67-9F5B-8329021F77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03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80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6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5080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27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84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6492"/>
            <a:ext cx="10515600" cy="4086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6651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55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AABF006-EAAE-471D-B606-365C1AAD56E0}"/>
              </a:ext>
            </a:extLst>
          </p:cNvPr>
          <p:cNvSpPr/>
          <p:nvPr userDrawn="1"/>
        </p:nvSpPr>
        <p:spPr>
          <a:xfrm>
            <a:off x="-60385" y="394776"/>
            <a:ext cx="6014221" cy="902225"/>
          </a:xfrm>
          <a:prstGeom prst="roundRect">
            <a:avLst>
              <a:gd name="adj" fmla="val 7106"/>
            </a:avLst>
          </a:prstGeom>
          <a:solidFill>
            <a:srgbClr val="8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91E9E2-FB49-4405-A457-D91F29715F6A}"/>
              </a:ext>
            </a:extLst>
          </p:cNvPr>
          <p:cNvSpPr/>
          <p:nvPr userDrawn="1"/>
        </p:nvSpPr>
        <p:spPr>
          <a:xfrm>
            <a:off x="-69011" y="322726"/>
            <a:ext cx="5978105" cy="902225"/>
          </a:xfrm>
          <a:prstGeom prst="roundRect">
            <a:avLst>
              <a:gd name="adj" fmla="val 7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726"/>
            <a:ext cx="10515600" cy="90222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8357"/>
            <a:ext cx="10515600" cy="3684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482690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1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212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39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697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79673"/>
            <a:ext cx="10515600" cy="1382233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632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118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86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02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892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5712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2A1D0CA-5902-4183-9744-6D7388148A7D}"/>
              </a:ext>
            </a:extLst>
          </p:cNvPr>
          <p:cNvSpPr/>
          <p:nvPr userDrawn="1"/>
        </p:nvSpPr>
        <p:spPr>
          <a:xfrm>
            <a:off x="-60385" y="394776"/>
            <a:ext cx="6918385" cy="902225"/>
          </a:xfrm>
          <a:prstGeom prst="roundRect">
            <a:avLst>
              <a:gd name="adj" fmla="val 7106"/>
            </a:avLst>
          </a:prstGeom>
          <a:solidFill>
            <a:srgbClr val="8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4375211-5FD7-47D5-9284-4EA5B0BA54EF}"/>
              </a:ext>
            </a:extLst>
          </p:cNvPr>
          <p:cNvSpPr/>
          <p:nvPr userDrawn="1"/>
        </p:nvSpPr>
        <p:spPr>
          <a:xfrm>
            <a:off x="-69011" y="322726"/>
            <a:ext cx="6876839" cy="902225"/>
          </a:xfrm>
          <a:prstGeom prst="roundRect">
            <a:avLst>
              <a:gd name="adj" fmla="val 7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726"/>
            <a:ext cx="10515600" cy="90222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201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43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629004"/>
            <a:ext cx="3438938" cy="353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2629004"/>
            <a:ext cx="3438938" cy="353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2629004"/>
            <a:ext cx="3438938" cy="353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77FEEE0-1316-47E6-962E-6C52681C2346}"/>
              </a:ext>
            </a:extLst>
          </p:cNvPr>
          <p:cNvSpPr/>
          <p:nvPr userDrawn="1"/>
        </p:nvSpPr>
        <p:spPr>
          <a:xfrm>
            <a:off x="-60385" y="394776"/>
            <a:ext cx="6918385" cy="902225"/>
          </a:xfrm>
          <a:prstGeom prst="roundRect">
            <a:avLst>
              <a:gd name="adj" fmla="val 7106"/>
            </a:avLst>
          </a:prstGeom>
          <a:solidFill>
            <a:srgbClr val="8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6BE66BB-69FA-461E-A56B-76D5E5AC6603}"/>
              </a:ext>
            </a:extLst>
          </p:cNvPr>
          <p:cNvSpPr/>
          <p:nvPr userDrawn="1"/>
        </p:nvSpPr>
        <p:spPr>
          <a:xfrm>
            <a:off x="-69011" y="322726"/>
            <a:ext cx="6876839" cy="902225"/>
          </a:xfrm>
          <a:prstGeom prst="roundRect">
            <a:avLst>
              <a:gd name="adj" fmla="val 7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726"/>
            <a:ext cx="10515600" cy="90222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DB86EB20-5BB5-44C4-8F91-7531EF9E6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6905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0A5C9AC-3AC4-47AE-91A2-4079429FB0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99028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038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23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61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4B2D0B-3128-44C8-893F-CB71267FE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487"/>
          <a:stretch/>
        </p:blipFill>
        <p:spPr>
          <a:xfrm>
            <a:off x="1270" y="0"/>
            <a:ext cx="12189460" cy="1955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00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99119-EC00-4A05-8617-FBDDA340E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672"/>
          <a:stretch/>
        </p:blipFill>
        <p:spPr>
          <a:xfrm>
            <a:off x="1270" y="0"/>
            <a:ext cx="12189460" cy="1599809"/>
          </a:xfrm>
          <a:custGeom>
            <a:avLst/>
            <a:gdLst>
              <a:gd name="connsiteX0" fmla="*/ 0 w 12189460"/>
              <a:gd name="connsiteY0" fmla="*/ 0 h 1599809"/>
              <a:gd name="connsiteX1" fmla="*/ 12189460 w 12189460"/>
              <a:gd name="connsiteY1" fmla="*/ 0 h 1599809"/>
              <a:gd name="connsiteX2" fmla="*/ 12189460 w 12189460"/>
              <a:gd name="connsiteY2" fmla="*/ 1599809 h 1599809"/>
              <a:gd name="connsiteX3" fmla="*/ 0 w 12189460"/>
              <a:gd name="connsiteY3" fmla="*/ 1599809 h 159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460" h="1599809">
                <a:moveTo>
                  <a:pt x="0" y="0"/>
                </a:moveTo>
                <a:lnTo>
                  <a:pt x="12189460" y="0"/>
                </a:lnTo>
                <a:lnTo>
                  <a:pt x="12189460" y="1599809"/>
                </a:lnTo>
                <a:lnTo>
                  <a:pt x="0" y="159980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43379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8629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99119-EC00-4A05-8617-FBDDA340E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651"/>
          <a:stretch/>
        </p:blipFill>
        <p:spPr>
          <a:xfrm>
            <a:off x="1270" y="0"/>
            <a:ext cx="12189460" cy="1121229"/>
          </a:xfrm>
          <a:custGeom>
            <a:avLst/>
            <a:gdLst>
              <a:gd name="connsiteX0" fmla="*/ 0 w 12189460"/>
              <a:gd name="connsiteY0" fmla="*/ 0 h 1599809"/>
              <a:gd name="connsiteX1" fmla="*/ 12189460 w 12189460"/>
              <a:gd name="connsiteY1" fmla="*/ 0 h 1599809"/>
              <a:gd name="connsiteX2" fmla="*/ 12189460 w 12189460"/>
              <a:gd name="connsiteY2" fmla="*/ 1599809 h 1599809"/>
              <a:gd name="connsiteX3" fmla="*/ 0 w 12189460"/>
              <a:gd name="connsiteY3" fmla="*/ 1599809 h 159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460" h="1599809">
                <a:moveTo>
                  <a:pt x="0" y="0"/>
                </a:moveTo>
                <a:lnTo>
                  <a:pt x="12189460" y="0"/>
                </a:lnTo>
                <a:lnTo>
                  <a:pt x="12189460" y="1599809"/>
                </a:lnTo>
                <a:lnTo>
                  <a:pt x="0" y="159980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2568"/>
            <a:ext cx="10515600" cy="143379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9831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017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985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2004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31133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33347" y="1638517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589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13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587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1969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5785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689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27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58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xmlns="" val="90225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944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3087624" cy="3542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664" y="460330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6832" y="460967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144000" y="468351"/>
            <a:ext cx="2490216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8439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17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5811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162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8820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87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42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5216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07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00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38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31133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198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0A3E0AA4-8845-4F80-9521-65D93416E3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106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842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38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5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187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860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6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058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718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5544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139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378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9"/>
            <a:ext cx="10515600" cy="45468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5742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916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76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388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435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6FDCD1C-E8B4-344F-849A-C6A805CB4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18198"/>
            <a:ext cx="9144000" cy="946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Presenter Name | Email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14345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544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61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99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297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39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61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996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676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9535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A93388-86A5-2B4B-B53B-4411FE6419D7}"/>
              </a:ext>
            </a:extLst>
          </p:cNvPr>
          <p:cNvSpPr/>
          <p:nvPr userDrawn="1"/>
        </p:nvSpPr>
        <p:spPr>
          <a:xfrm>
            <a:off x="320040" y="321378"/>
            <a:ext cx="11551920" cy="2498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318" y="2956067"/>
            <a:ext cx="4015241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318" y="3716664"/>
            <a:ext cx="4015241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4443" y="2956067"/>
            <a:ext cx="4035015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4443" y="3716664"/>
            <a:ext cx="4035015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309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20A27E-7574-4F47-A422-7886C224A773}"/>
              </a:ext>
            </a:extLst>
          </p:cNvPr>
          <p:cNvSpPr/>
          <p:nvPr userDrawn="1"/>
        </p:nvSpPr>
        <p:spPr>
          <a:xfrm>
            <a:off x="320040" y="321378"/>
            <a:ext cx="11551920" cy="2498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318" y="2956067"/>
            <a:ext cx="4015241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318" y="3716664"/>
            <a:ext cx="4015241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4443" y="2956067"/>
            <a:ext cx="4035015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4443" y="3716664"/>
            <a:ext cx="4035015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13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064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917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8630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384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716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9753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757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1231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89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91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530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274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8958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19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05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771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5553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8533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52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3690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743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593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773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6924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80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982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8A295D-8681-CB5C-F6F8-981C685CAD66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1F230-9B36-BC71-4867-DDE6B5EB7165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E60BBB-D719-ECD5-274D-54F4EB4BCCE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3197BE-CF2D-02AC-52E3-3A54A303C510}"/>
              </a:ext>
            </a:extLst>
          </p:cNvPr>
          <p:cNvSpPr/>
          <p:nvPr userDrawn="1"/>
        </p:nvSpPr>
        <p:spPr>
          <a:xfrm>
            <a:off x="-9045" y="0"/>
            <a:ext cx="12201045" cy="6319519"/>
          </a:xfrm>
          <a:prstGeom prst="rect">
            <a:avLst/>
          </a:prstGeom>
          <a:solidFill>
            <a:schemeClr val="bg2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9871D5FD-328F-DCC1-9BEB-6B076DF57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3485" b="4298"/>
          <a:stretch/>
        </p:blipFill>
        <p:spPr>
          <a:xfrm>
            <a:off x="-9045" y="0"/>
            <a:ext cx="12201045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6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96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88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209" b="135"/>
          <a:stretch/>
        </p:blipFill>
        <p:spPr>
          <a:xfrm>
            <a:off x="504" y="-273269"/>
            <a:ext cx="12190992" cy="675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152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70" y="977030"/>
            <a:ext cx="2463140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8FE7DD-2D6D-4F9A-B043-6FD0B1680AD8}"/>
              </a:ext>
            </a:extLst>
          </p:cNvPr>
          <p:cNvSpPr/>
          <p:nvPr userDrawn="1"/>
        </p:nvSpPr>
        <p:spPr>
          <a:xfrm>
            <a:off x="3334000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9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1296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457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72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A4CA05-DE7B-E54B-BA16-6E0D8F9B5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9" t="46434" r="-1"/>
          <a:stretch/>
        </p:blipFill>
        <p:spPr>
          <a:xfrm>
            <a:off x="334107" y="254979"/>
            <a:ext cx="11526719" cy="6224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97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078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9E713-754A-D245-B575-415C8D2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5485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8118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CC8C61-A5C1-6F92-2EDE-A7912AE2EF03}"/>
              </a:ext>
            </a:extLst>
          </p:cNvPr>
          <p:cNvSpPr/>
          <p:nvPr userDrawn="1"/>
        </p:nvSpPr>
        <p:spPr>
          <a:xfrm>
            <a:off x="-9045" y="0"/>
            <a:ext cx="12201045" cy="6319519"/>
          </a:xfrm>
          <a:prstGeom prst="rect">
            <a:avLst/>
          </a:prstGeom>
          <a:solidFill>
            <a:schemeClr val="bg2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11DCE7-38D8-7170-E71F-79226E0DB619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7DDEE6-DC57-7A36-37EB-40BDFB423984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DDA888-2CA8-3A04-882F-0EAC20A49655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00CF137-D15A-F491-F816-822273FDB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3485" b="4298"/>
          <a:stretch/>
        </p:blipFill>
        <p:spPr>
          <a:xfrm>
            <a:off x="-9045" y="0"/>
            <a:ext cx="12201045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47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7376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234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643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765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735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850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29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090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6491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B99C2D-9048-A310-43D1-B67795B4521C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1882FD-4C81-840A-01C8-09CE46D6F49C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05165E-B7AF-E34F-4D21-C883DA3CD8D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05AA1F-0F2B-4D0D-8820-176D2AE710CB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6740EDF-8219-9116-8019-383617388916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4D8D49-B08C-4A07-B384-BD2CBB326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4634" b="4299"/>
          <a:stretch/>
        </p:blipFill>
        <p:spPr>
          <a:xfrm>
            <a:off x="-9045" y="3505198"/>
            <a:ext cx="12201045" cy="2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58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411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9790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6230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003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477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7464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789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858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3960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451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7CCFE65-7E4E-C837-BD04-8E97E17A0242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317DB-4A72-2579-D9C4-A392DD41C8CC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74B5A1-5B1C-D779-B247-8E7DEDD2FB7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517B8E-BFB4-644B-3444-84133A1867DD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6A11D041-4C89-4775-5D14-717A9AB18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4634" b="4299"/>
          <a:stretch/>
        </p:blipFill>
        <p:spPr>
          <a:xfrm>
            <a:off x="-9045" y="3505197"/>
            <a:ext cx="12201045" cy="2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05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597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539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8368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800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979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2004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31133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33347" y="1638517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2072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3087624" cy="3542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664" y="460330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6832" y="460967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144000" y="468351"/>
            <a:ext cx="2490216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857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31133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198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0A3E0AA4-8845-4F80-9521-65D93416E3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106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974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9"/>
            <a:ext cx="10515600" cy="45468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901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70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205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103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6770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8A295D-8681-CB5C-F6F8-981C685CAD66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1F230-9B36-BC71-4867-DDE6B5EB7165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E60BBB-D719-ECD5-274D-54F4EB4BCCE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3197BE-CF2D-02AC-52E3-3A54A303C510}"/>
              </a:ext>
            </a:extLst>
          </p:cNvPr>
          <p:cNvSpPr/>
          <p:nvPr userDrawn="1"/>
        </p:nvSpPr>
        <p:spPr>
          <a:xfrm>
            <a:off x="-9045" y="0"/>
            <a:ext cx="12201045" cy="6319519"/>
          </a:xfrm>
          <a:prstGeom prst="rect">
            <a:avLst/>
          </a:prstGeom>
          <a:solidFill>
            <a:schemeClr val="bg2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9871D5FD-328F-DCC1-9BEB-6B076DF57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3485" b="4298"/>
          <a:stretch/>
        </p:blipFill>
        <p:spPr>
          <a:xfrm>
            <a:off x="-9045" y="0"/>
            <a:ext cx="12201045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03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CC8C61-A5C1-6F92-2EDE-A7912AE2EF03}"/>
              </a:ext>
            </a:extLst>
          </p:cNvPr>
          <p:cNvSpPr/>
          <p:nvPr userDrawn="1"/>
        </p:nvSpPr>
        <p:spPr>
          <a:xfrm>
            <a:off x="-9045" y="0"/>
            <a:ext cx="12201045" cy="6319519"/>
          </a:xfrm>
          <a:prstGeom prst="rect">
            <a:avLst/>
          </a:prstGeom>
          <a:solidFill>
            <a:schemeClr val="bg2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11DCE7-38D8-7170-E71F-79226E0DB619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7DDEE6-DC57-7A36-37EB-40BDFB423984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DDA888-2CA8-3A04-882F-0EAC20A49655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00CF137-D15A-F491-F816-822273FDB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3485" b="4298"/>
          <a:stretch/>
        </p:blipFill>
        <p:spPr>
          <a:xfrm>
            <a:off x="-9045" y="0"/>
            <a:ext cx="12201045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69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B99C2D-9048-A310-43D1-B67795B4521C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1882FD-4C81-840A-01C8-09CE46D6F49C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05165E-B7AF-E34F-4D21-C883DA3CD8D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05AA1F-0F2B-4D0D-8820-176D2AE710CB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6740EDF-8219-9116-8019-383617388916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4D8D49-B08C-4A07-B384-BD2CBB326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4634" b="4299"/>
          <a:stretch/>
        </p:blipFill>
        <p:spPr>
          <a:xfrm>
            <a:off x="-9045" y="3505198"/>
            <a:ext cx="12201045" cy="2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24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7CCFE65-7E4E-C837-BD04-8E97E17A0242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317DB-4A72-2579-D9C4-A392DD41C8CC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74B5A1-5B1C-D779-B247-8E7DEDD2FB77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517B8E-BFB4-644B-3444-84133A1867DD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6A11D041-4C89-4775-5D14-717A9AB18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4634" b="4299"/>
          <a:stretch/>
        </p:blipFill>
        <p:spPr>
          <a:xfrm>
            <a:off x="-9045" y="3505197"/>
            <a:ext cx="12201045" cy="2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91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676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825320-EAE5-FC82-D037-5F48A31047D3}"/>
              </a:ext>
            </a:extLst>
          </p:cNvPr>
          <p:cNvSpPr/>
          <p:nvPr userDrawn="1"/>
        </p:nvSpPr>
        <p:spPr>
          <a:xfrm>
            <a:off x="0" y="0"/>
            <a:ext cx="4773582" cy="6319519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3932237" cy="38115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7B449E-31E5-4BF9-B655-F0F1E5F3D61E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4247C1-C758-4280-B766-478F001910AB}"/>
              </a:ext>
            </a:extLst>
          </p:cNvPr>
          <p:cNvSpPr/>
          <p:nvPr userDrawn="1"/>
        </p:nvSpPr>
        <p:spPr>
          <a:xfrm>
            <a:off x="3677920" y="6319520"/>
            <a:ext cx="1095662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9F91EB-7239-35D2-896F-6346A09DC6D8}"/>
              </a:ext>
            </a:extLst>
          </p:cNvPr>
          <p:cNvGrpSpPr/>
          <p:nvPr userDrawn="1"/>
        </p:nvGrpSpPr>
        <p:grpSpPr>
          <a:xfrm>
            <a:off x="-8801" y="6319520"/>
            <a:ext cx="4782383" cy="243840"/>
            <a:chOff x="-8801" y="6319520"/>
            <a:chExt cx="12200801" cy="243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8A026CA-5344-1AC7-2E98-62ECF2AC117C}"/>
                </a:ext>
              </a:extLst>
            </p:cNvPr>
            <p:cNvSpPr/>
            <p:nvPr userDrawn="1"/>
          </p:nvSpPr>
          <p:spPr>
            <a:xfrm>
              <a:off x="3677920" y="6319520"/>
              <a:ext cx="8514080" cy="243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492DE28-BA68-23B3-8800-238598ACA96A}"/>
                </a:ext>
              </a:extLst>
            </p:cNvPr>
            <p:cNvSpPr/>
            <p:nvPr userDrawn="1"/>
          </p:nvSpPr>
          <p:spPr>
            <a:xfrm>
              <a:off x="2413557" y="6319520"/>
              <a:ext cx="3677920" cy="243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404C7D8-8721-C8BA-1D22-B5F5D96C5839}"/>
                </a:ext>
              </a:extLst>
            </p:cNvPr>
            <p:cNvSpPr/>
            <p:nvPr userDrawn="1"/>
          </p:nvSpPr>
          <p:spPr>
            <a:xfrm>
              <a:off x="-8801" y="6319520"/>
              <a:ext cx="2422358" cy="243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xmlns="" id="{BF8E84F0-E39D-754D-7791-693F47AEA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3485" r="60802" b="4298"/>
          <a:stretch/>
        </p:blipFill>
        <p:spPr>
          <a:xfrm>
            <a:off x="-9045" y="0"/>
            <a:ext cx="4782627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0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242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70412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570412" cy="1447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457201"/>
            <a:ext cx="5716588" cy="5403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Arial" panose="020B0604020202020204" pitchFamily="34" charset="0"/>
              <a:buChar char="-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 marL="2171700" indent="-3429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348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825320-EAE5-FC82-D037-5F48A31047D3}"/>
              </a:ext>
            </a:extLst>
          </p:cNvPr>
          <p:cNvSpPr/>
          <p:nvPr userDrawn="1"/>
        </p:nvSpPr>
        <p:spPr>
          <a:xfrm>
            <a:off x="0" y="0"/>
            <a:ext cx="4773582" cy="6319519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3932237" cy="38115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7B449E-31E5-4BF9-B655-F0F1E5F3D61E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4247C1-C758-4280-B766-478F001910AB}"/>
              </a:ext>
            </a:extLst>
          </p:cNvPr>
          <p:cNvSpPr/>
          <p:nvPr userDrawn="1"/>
        </p:nvSpPr>
        <p:spPr>
          <a:xfrm>
            <a:off x="3677920" y="6319520"/>
            <a:ext cx="1095662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9F91EB-7239-35D2-896F-6346A09DC6D8}"/>
              </a:ext>
            </a:extLst>
          </p:cNvPr>
          <p:cNvGrpSpPr/>
          <p:nvPr userDrawn="1"/>
        </p:nvGrpSpPr>
        <p:grpSpPr>
          <a:xfrm>
            <a:off x="-8801" y="6319520"/>
            <a:ext cx="4782383" cy="243840"/>
            <a:chOff x="-8801" y="6319520"/>
            <a:chExt cx="12200801" cy="243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8A026CA-5344-1AC7-2E98-62ECF2AC117C}"/>
                </a:ext>
              </a:extLst>
            </p:cNvPr>
            <p:cNvSpPr/>
            <p:nvPr userDrawn="1"/>
          </p:nvSpPr>
          <p:spPr>
            <a:xfrm>
              <a:off x="3677920" y="6319520"/>
              <a:ext cx="8514080" cy="243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492DE28-BA68-23B3-8800-238598ACA96A}"/>
                </a:ext>
              </a:extLst>
            </p:cNvPr>
            <p:cNvSpPr/>
            <p:nvPr userDrawn="1"/>
          </p:nvSpPr>
          <p:spPr>
            <a:xfrm>
              <a:off x="2413557" y="6319520"/>
              <a:ext cx="3677920" cy="243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404C7D8-8721-C8BA-1D22-B5F5D96C5839}"/>
                </a:ext>
              </a:extLst>
            </p:cNvPr>
            <p:cNvSpPr/>
            <p:nvPr userDrawn="1"/>
          </p:nvSpPr>
          <p:spPr>
            <a:xfrm>
              <a:off x="-8801" y="6319520"/>
              <a:ext cx="2422358" cy="243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xmlns="" id="{BF8E84F0-E39D-754D-7791-693F47AEA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3485" r="60802" b="4298"/>
          <a:stretch/>
        </p:blipFill>
        <p:spPr>
          <a:xfrm>
            <a:off x="-9045" y="0"/>
            <a:ext cx="4782627" cy="6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80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73337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2" y="1789044"/>
            <a:ext cx="8458200" cy="33793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49188" y="5317435"/>
            <a:ext cx="8458200" cy="6460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463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722" y="678730"/>
            <a:ext cx="9499001" cy="2988297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25218" y="3667027"/>
            <a:ext cx="9499001" cy="133235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5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93F3D-F7EC-55E9-A365-4BE16BA9EE13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84FBAE-F8CD-AC3D-6B49-1067F606A8D2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90285E-0681-C6B9-A2F4-26769ABEDC96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E3608C-51F6-55A8-2C23-1C9AD961B123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3FC05D29-3AEA-EB81-C523-53A98AB8A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1075" b="4299"/>
          <a:stretch/>
        </p:blipFill>
        <p:spPr>
          <a:xfrm>
            <a:off x="-9045" y="3261359"/>
            <a:ext cx="12201045" cy="305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020753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020753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xmlns="" val="163462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781428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21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126891"/>
            <a:ext cx="12192000" cy="4397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>
              <a:lnSpc>
                <a:spcPct val="100000"/>
              </a:lnSpc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126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0">
              <a:lnSpc>
                <a:spcPct val="100000"/>
              </a:lnSpc>
            </a:pPr>
            <a:endParaRPr lang="en-US" sz="14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7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6BB119-81C0-EEBB-B28D-658A3D7E305A}"/>
              </a:ext>
            </a:extLst>
          </p:cNvPr>
          <p:cNvSpPr/>
          <p:nvPr userDrawn="1"/>
        </p:nvSpPr>
        <p:spPr>
          <a:xfrm>
            <a:off x="0" y="6279195"/>
            <a:ext cx="12192000" cy="245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24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6492"/>
            <a:ext cx="10515600" cy="4086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6651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181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259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387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70412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570412" cy="1447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457201"/>
            <a:ext cx="5716588" cy="5403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Arial" panose="020B0604020202020204" pitchFamily="34" charset="0"/>
              <a:buChar char="-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 marL="2171700" indent="-3429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27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73337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2" y="1789044"/>
            <a:ext cx="8458200" cy="33793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49188" y="5317435"/>
            <a:ext cx="8458200" cy="6460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3592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722" y="678730"/>
            <a:ext cx="9499001" cy="2988297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25218" y="3667027"/>
            <a:ext cx="9499001" cy="133235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48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93F3D-F7EC-55E9-A365-4BE16BA9EE13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84FBAE-F8CD-AC3D-6B49-1067F606A8D2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90285E-0681-C6B9-A2F4-26769ABEDC96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E3608C-51F6-55A8-2C23-1C9AD961B123}"/>
              </a:ext>
            </a:extLst>
          </p:cNvPr>
          <p:cNvSpPr/>
          <p:nvPr userDrawn="1"/>
        </p:nvSpPr>
        <p:spPr>
          <a:xfrm>
            <a:off x="0" y="3505199"/>
            <a:ext cx="12192000" cy="28143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3FC05D29-3AEA-EB81-C523-53A98AB8A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51075" b="4299"/>
          <a:stretch/>
        </p:blipFill>
        <p:spPr>
          <a:xfrm>
            <a:off x="-9045" y="3261359"/>
            <a:ext cx="12201045" cy="305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020753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020753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xmlns="" val="342626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"/>
            <a:ext cx="10515600" cy="2126766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41983"/>
            <a:ext cx="10515600" cy="19649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675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781428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511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6541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873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813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3582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2004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31133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33347" y="1638517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044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3087624" cy="3542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664" y="460330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6832" y="460967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144000" y="468351"/>
            <a:ext cx="2490216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3066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31133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198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0A3E0AA4-8845-4F80-9521-65D93416E3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106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45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9"/>
            <a:ext cx="10515600" cy="45468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2624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723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999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5396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725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4A54A3-897A-4E44-A3B8-402FEFA4D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550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2531EA-2C1B-47A4-85F2-E5DAF2F26B6A}"/>
              </a:ext>
            </a:extLst>
          </p:cNvPr>
          <p:cNvSpPr/>
          <p:nvPr userDrawn="1"/>
        </p:nvSpPr>
        <p:spPr>
          <a:xfrm>
            <a:off x="-528" y="0"/>
            <a:ext cx="12192528" cy="6547671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57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79B110-D98E-49CF-8F2C-94F8AFF9369A}"/>
              </a:ext>
            </a:extLst>
          </p:cNvPr>
          <p:cNvSpPr/>
          <p:nvPr userDrawn="1"/>
        </p:nvSpPr>
        <p:spPr>
          <a:xfrm>
            <a:off x="0" y="0"/>
            <a:ext cx="12192000" cy="63195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59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79403F-B5B5-4B4A-BAD6-8CC50BB11D3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F6DD77-85F2-41C2-8C1C-5BD46EC2F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1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13840"/>
            <a:ext cx="12192000" cy="5037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ED2DAE-B8B0-4DCE-8327-4DA4182E3276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B0F2B0-B653-4DF9-AF8F-6CCD14153DF8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21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03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773582" cy="6550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3932237" cy="38115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7B449E-31E5-4BF9-B655-F0F1E5F3D61E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4247C1-C758-4280-B766-478F001910AB}"/>
              </a:ext>
            </a:extLst>
          </p:cNvPr>
          <p:cNvSpPr/>
          <p:nvPr userDrawn="1"/>
        </p:nvSpPr>
        <p:spPr>
          <a:xfrm>
            <a:off x="3677920" y="6319520"/>
            <a:ext cx="1095662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79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14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70412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570412" cy="1447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457201"/>
            <a:ext cx="5716588" cy="5403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Arial" panose="020B0604020202020204" pitchFamily="34" charset="0"/>
              <a:buChar char="-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 marL="2171700" indent="-3429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888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1489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73337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2" y="1789044"/>
            <a:ext cx="8458200" cy="33793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49188" y="5317435"/>
            <a:ext cx="8458200" cy="6460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015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722" y="678730"/>
            <a:ext cx="9499001" cy="2988297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25218" y="3667027"/>
            <a:ext cx="9499001" cy="133235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957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D0DF90-8702-4C88-BE50-D0A9C0C31C1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6F4B54-AD92-49BB-B6E1-DBB12B0CD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0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735724"/>
            <a:ext cx="6591299" cy="413056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217485"/>
            <a:ext cx="3977957" cy="12207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29200" y="5550282"/>
            <a:ext cx="6591299" cy="637411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5800" y="5498432"/>
            <a:ext cx="108865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3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781428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148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15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29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723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372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3586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471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17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1875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45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50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02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95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320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118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514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189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588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2004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31133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33347" y="1638517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616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3087624" cy="3542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664" y="460330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6832" y="460967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144000" y="468351"/>
            <a:ext cx="2490216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8494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31133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198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0A3E0AA4-8845-4F80-9521-65D93416E3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106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5114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9"/>
            <a:ext cx="10515600" cy="45468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82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972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64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638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4A54A3-897A-4E44-A3B8-402FEFA4D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550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2531EA-2C1B-47A4-85F2-E5DAF2F26B6A}"/>
              </a:ext>
            </a:extLst>
          </p:cNvPr>
          <p:cNvSpPr/>
          <p:nvPr userDrawn="1"/>
        </p:nvSpPr>
        <p:spPr>
          <a:xfrm>
            <a:off x="-528" y="0"/>
            <a:ext cx="12192528" cy="6547671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8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79B110-D98E-49CF-8F2C-94F8AFF9369A}"/>
              </a:ext>
            </a:extLst>
          </p:cNvPr>
          <p:cNvSpPr/>
          <p:nvPr userDrawn="1"/>
        </p:nvSpPr>
        <p:spPr>
          <a:xfrm>
            <a:off x="0" y="0"/>
            <a:ext cx="12192000" cy="63195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6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79403F-B5B5-4B4A-BAD6-8CC50BB11D3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F6DD77-85F2-41C2-8C1C-5BD46EC2F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29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13840"/>
            <a:ext cx="12192000" cy="5037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ED2DAE-B8B0-4DCE-8327-4DA4182E3276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B0F2B0-B653-4DF9-AF8F-6CCD14153DF8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1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961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773582" cy="6550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3932237" cy="38115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7B449E-31E5-4BF9-B655-F0F1E5F3D61E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4247C1-C758-4280-B766-478F001910AB}"/>
              </a:ext>
            </a:extLst>
          </p:cNvPr>
          <p:cNvSpPr/>
          <p:nvPr userDrawn="1"/>
        </p:nvSpPr>
        <p:spPr>
          <a:xfrm>
            <a:off x="3677920" y="6319520"/>
            <a:ext cx="1095662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28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253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70412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570412" cy="1447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457201"/>
            <a:ext cx="5716588" cy="5403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Arial" panose="020B0604020202020204" pitchFamily="34" charset="0"/>
              <a:buChar char="-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 marL="2171700" indent="-3429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3020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73337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2" y="1789044"/>
            <a:ext cx="8458200" cy="33793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49188" y="5317435"/>
            <a:ext cx="8458200" cy="6460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387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722" y="678730"/>
            <a:ext cx="9499001" cy="2988297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25218" y="3667027"/>
            <a:ext cx="9499001" cy="133235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0863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D0DF90-8702-4C88-BE50-D0A9C0C31C1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6F4B54-AD92-49BB-B6E1-DBB12B0CD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09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735724"/>
            <a:ext cx="6591299" cy="413056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217485"/>
            <a:ext cx="3977957" cy="12207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29200" y="5550282"/>
            <a:ext cx="6591299" cy="637411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5800" y="5498432"/>
            <a:ext cx="108865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777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028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781428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5799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126891"/>
            <a:ext cx="12192000" cy="4397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126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7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5319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856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4354157" cy="1990799"/>
          </a:xfrm>
        </p:spPr>
        <p:txBody>
          <a:bodyPr anchor="t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3231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1340"/>
            <a:ext cx="10363200" cy="16740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9753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2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88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595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6735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83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893845D-EA49-44F9-ADC5-5DA58362A3A1}"/>
              </a:ext>
            </a:extLst>
          </p:cNvPr>
          <p:cNvSpPr/>
          <p:nvPr userDrawn="1"/>
        </p:nvSpPr>
        <p:spPr>
          <a:xfrm>
            <a:off x="-60329" y="394776"/>
            <a:ext cx="9439445" cy="902225"/>
          </a:xfrm>
          <a:prstGeom prst="roundRect">
            <a:avLst>
              <a:gd name="adj" fmla="val 7106"/>
            </a:avLst>
          </a:prstGeom>
          <a:solidFill>
            <a:srgbClr val="8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6B8E68C-317A-4017-9915-3B11953D8AFB}"/>
              </a:ext>
            </a:extLst>
          </p:cNvPr>
          <p:cNvSpPr/>
          <p:nvPr userDrawn="1"/>
        </p:nvSpPr>
        <p:spPr>
          <a:xfrm>
            <a:off x="-81280" y="322726"/>
            <a:ext cx="9382760" cy="902225"/>
          </a:xfrm>
          <a:prstGeom prst="roundRect">
            <a:avLst>
              <a:gd name="adj" fmla="val 7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726"/>
            <a:ext cx="10515600" cy="90222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227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893845D-EA49-44F9-ADC5-5DA58362A3A1}"/>
              </a:ext>
            </a:extLst>
          </p:cNvPr>
          <p:cNvSpPr/>
          <p:nvPr userDrawn="1"/>
        </p:nvSpPr>
        <p:spPr>
          <a:xfrm>
            <a:off x="-60385" y="394776"/>
            <a:ext cx="6014221" cy="902225"/>
          </a:xfrm>
          <a:prstGeom prst="roundRect">
            <a:avLst>
              <a:gd name="adj" fmla="val 7106"/>
            </a:avLst>
          </a:prstGeom>
          <a:solidFill>
            <a:srgbClr val="8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6B8E68C-317A-4017-9915-3B11953D8AFB}"/>
              </a:ext>
            </a:extLst>
          </p:cNvPr>
          <p:cNvSpPr/>
          <p:nvPr userDrawn="1"/>
        </p:nvSpPr>
        <p:spPr>
          <a:xfrm>
            <a:off x="-69011" y="322726"/>
            <a:ext cx="5978105" cy="902225"/>
          </a:xfrm>
          <a:prstGeom prst="roundRect">
            <a:avLst>
              <a:gd name="adj" fmla="val 7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726"/>
            <a:ext cx="10515600" cy="90222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057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theme" Target="../theme/theme10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6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image" Target="../media/image8.png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492E76-432C-CC62-53EF-AC6061494E64}"/>
              </a:ext>
            </a:extLst>
          </p:cNvPr>
          <p:cNvSpPr/>
          <p:nvPr userDrawn="1"/>
        </p:nvSpPr>
        <p:spPr>
          <a:xfrm>
            <a:off x="0" y="0"/>
            <a:ext cx="12192000" cy="6319520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EDEE9921-A690-E416-0994-906AB518E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5000"/>
          </a:blip>
          <a:srcRect b="4299"/>
          <a:stretch/>
        </p:blipFill>
        <p:spPr>
          <a:xfrm>
            <a:off x="-9045" y="5080"/>
            <a:ext cx="12201045" cy="65582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0DDE29-D7A4-4CBF-B13C-F71B54CC01F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30EC93-60F5-4DA2-9548-A447C4ED7136}"/>
              </a:ext>
            </a:extLst>
          </p:cNvPr>
          <p:cNvSpPr/>
          <p:nvPr userDrawn="1"/>
        </p:nvSpPr>
        <p:spPr>
          <a:xfrm>
            <a:off x="2413557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794066-6491-2B17-18E6-27BBAC0F74D0}"/>
              </a:ext>
            </a:extLst>
          </p:cNvPr>
          <p:cNvSpPr/>
          <p:nvPr userDrawn="1"/>
        </p:nvSpPr>
        <p:spPr>
          <a:xfrm>
            <a:off x="-8801" y="6319520"/>
            <a:ext cx="2422358" cy="2438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5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ts val="9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473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E316B"/>
                </a:solidFill>
              </a:rPr>
              <a:t>|  Evolution and Transition: EBSCO Research Services &amp; A Focus on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55F3274-5038-43EF-8E73-40B4ECBBCBB5}"/>
              </a:ext>
            </a:extLst>
          </p:cNvPr>
          <p:cNvCxnSpPr>
            <a:cxnSpLocks/>
          </p:cNvCxnSpPr>
          <p:nvPr userDrawn="1"/>
        </p:nvCxnSpPr>
        <p:spPr>
          <a:xfrm>
            <a:off x="4880344" y="6701882"/>
            <a:ext cx="627293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3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608" r:id="rId2"/>
    <p:sldLayoutId id="2147485609" r:id="rId3"/>
    <p:sldLayoutId id="2147485610" r:id="rId4"/>
    <p:sldLayoutId id="2147485611" r:id="rId5"/>
    <p:sldLayoutId id="2147485612" r:id="rId6"/>
    <p:sldLayoutId id="2147485613" r:id="rId7"/>
    <p:sldLayoutId id="2147485614" r:id="rId8"/>
    <p:sldLayoutId id="2147485615" r:id="rId9"/>
    <p:sldLayoutId id="2147485616" r:id="rId10"/>
    <p:sldLayoutId id="2147485617" r:id="rId11"/>
    <p:sldLayoutId id="2147485618" r:id="rId12"/>
    <p:sldLayoutId id="2147485619" r:id="rId13"/>
    <p:sldLayoutId id="2147485620" r:id="rId14"/>
    <p:sldLayoutId id="2147485621" r:id="rId15"/>
    <p:sldLayoutId id="2147485622" r:id="rId16"/>
    <p:sldLayoutId id="2147485623" r:id="rId17"/>
    <p:sldLayoutId id="2147485624" r:id="rId18"/>
    <p:sldLayoutId id="2147485625" r:id="rId19"/>
    <p:sldLayoutId id="2147485626" r:id="rId20"/>
    <p:sldLayoutId id="2147485627" r:id="rId21"/>
    <p:sldLayoutId id="2147485628" r:id="rId22"/>
    <p:sldLayoutId id="2147485629" r:id="rId23"/>
    <p:sldLayoutId id="2147485630" r:id="rId24"/>
    <p:sldLayoutId id="2147485631" r:id="rId25"/>
    <p:sldLayoutId id="2147485632" r:id="rId26"/>
    <p:sldLayoutId id="2147485633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728"/>
            <a:ext cx="10515600" cy="433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43AED2-1294-AC8E-336E-5E52ABAA0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F04466-1C70-E589-FC7C-DE584089E73D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800E2-0653-F56F-0DCB-6C383456F9D5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D4B3CB-C04E-8C56-A9ED-A50964FAD8DC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7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  <p:sldLayoutId id="2147485646" r:id="rId12"/>
    <p:sldLayoutId id="2147485647" r:id="rId13"/>
    <p:sldLayoutId id="2147485648" r:id="rId14"/>
    <p:sldLayoutId id="2147485649" r:id="rId15"/>
    <p:sldLayoutId id="2147485650" r:id="rId16"/>
    <p:sldLayoutId id="2147485651" r:id="rId17"/>
    <p:sldLayoutId id="2147485652" r:id="rId18"/>
    <p:sldLayoutId id="2147485653" r:id="rId19"/>
    <p:sldLayoutId id="2147485654" r:id="rId20"/>
    <p:sldLayoutId id="2147485655" r:id="rId21"/>
    <p:sldLayoutId id="2147485656" r:id="rId22"/>
    <p:sldLayoutId id="2147485657" r:id="rId23"/>
    <p:sldLayoutId id="2147485658" r:id="rId24"/>
    <p:sldLayoutId id="2147485659" r:id="rId2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39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1305-42E1-472D-A69A-661B453A0849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8E73-C1B2-462A-AF45-BF0004B598C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728"/>
            <a:ext cx="10515600" cy="433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43AED2-1294-AC8E-336E-5E52ABAA0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F04466-1C70-E589-FC7C-DE584089E73D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800E2-0653-F56F-0DCB-6C383456F9D5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D4B3CB-C04E-8C56-A9ED-A50964FAD8DC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557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  <p:sldLayoutId id="2147485366" r:id="rId12"/>
    <p:sldLayoutId id="2147485367" r:id="rId13"/>
    <p:sldLayoutId id="2147485368" r:id="rId14"/>
    <p:sldLayoutId id="2147485369" r:id="rId15"/>
    <p:sldLayoutId id="2147485370" r:id="rId16"/>
    <p:sldLayoutId id="2147485371" r:id="rId17"/>
    <p:sldLayoutId id="2147485372" r:id="rId18"/>
    <p:sldLayoutId id="2147485373" r:id="rId19"/>
    <p:sldLayoutId id="2147485374" r:id="rId20"/>
    <p:sldLayoutId id="2147485375" r:id="rId21"/>
    <p:sldLayoutId id="2147485376" r:id="rId22"/>
    <p:sldLayoutId id="2147485379" r:id="rId2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728"/>
            <a:ext cx="10515600" cy="433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778040-D0EC-470E-C81E-5EF7C522A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9E3FA9-925F-EEE5-4996-1208D9CD77BF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9EC395-ED3F-7B65-B29A-E14FEC57A751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724D37C-893C-1D31-1711-7CE1BB936823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9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  <p:sldLayoutId id="2147485394" r:id="rId12"/>
    <p:sldLayoutId id="2147485395" r:id="rId13"/>
    <p:sldLayoutId id="2147485396" r:id="rId14"/>
    <p:sldLayoutId id="2147485397" r:id="rId15"/>
    <p:sldLayoutId id="2147485398" r:id="rId16"/>
    <p:sldLayoutId id="2147485399" r:id="rId17"/>
    <p:sldLayoutId id="2147485400" r:id="rId18"/>
    <p:sldLayoutId id="2147485401" r:id="rId19"/>
    <p:sldLayoutId id="2147485402" r:id="rId20"/>
    <p:sldLayoutId id="2147485403" r:id="rId21"/>
    <p:sldLayoutId id="2147485404" r:id="rId22"/>
    <p:sldLayoutId id="2147485405" r:id="rId23"/>
    <p:sldLayoutId id="2147485406" r:id="rId24"/>
    <p:sldLayoutId id="2147485407" r:id="rId2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8E7920-02CA-224C-B51A-047559214EE6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CDD24-094A-1DEF-3113-5B430803F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0C46E7-B43F-D2F1-5481-4B2EA2F9A7F4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D28CE8-5EC4-C600-E1E7-F02B99824A4D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2534FAC-252D-F28F-8FFA-1AEFAA6D1675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8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5" r:id="rId1"/>
    <p:sldLayoutId id="2147485436" r:id="rId2"/>
    <p:sldLayoutId id="2147485437" r:id="rId3"/>
    <p:sldLayoutId id="2147485438" r:id="rId4"/>
    <p:sldLayoutId id="2147485439" r:id="rId5"/>
    <p:sldLayoutId id="2147485440" r:id="rId6"/>
    <p:sldLayoutId id="2147485441" r:id="rId7"/>
    <p:sldLayoutId id="2147485442" r:id="rId8"/>
    <p:sldLayoutId id="2147485443" r:id="rId9"/>
    <p:sldLayoutId id="2147485444" r:id="rId10"/>
    <p:sldLayoutId id="214748544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728"/>
            <a:ext cx="10515600" cy="433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8BE32-5533-5D46-1D57-44E14527A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15B2EF-C04F-8B8B-CA87-A52F6B13AC6D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solidFill>
                  <a:schemeClr val="accent1"/>
                </a:solidFill>
              </a:rPr>
              <a:t>www.ebsco.com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F972EE-8B8F-6C91-ECF6-28770DCF0466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AFF18-F45D-7756-3761-B3A1806F10F4}"/>
              </a:ext>
            </a:extLst>
          </p:cNvPr>
          <p:cNvCxnSpPr>
            <a:cxnSpLocks/>
          </p:cNvCxnSpPr>
          <p:nvPr userDrawn="1"/>
        </p:nvCxnSpPr>
        <p:spPr>
          <a:xfrm>
            <a:off x="1427018" y="6701882"/>
            <a:ext cx="97367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95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  <p:sldLayoutId id="2147485485" r:id="rId13"/>
    <p:sldLayoutId id="2147485486" r:id="rId14"/>
    <p:sldLayoutId id="2147485487" r:id="rId15"/>
    <p:sldLayoutId id="2147485488" r:id="rId16"/>
    <p:sldLayoutId id="2147485489" r:id="rId17"/>
    <p:sldLayoutId id="2147485490" r:id="rId18"/>
    <p:sldLayoutId id="2147485491" r:id="rId19"/>
    <p:sldLayoutId id="2147485492" r:id="rId20"/>
    <p:sldLayoutId id="2147485493" r:id="rId21"/>
    <p:sldLayoutId id="2147485494" r:id="rId22"/>
    <p:sldLayoutId id="2147485495" r:id="rId23"/>
    <p:sldLayoutId id="2147485496" r:id="rId24"/>
    <p:sldLayoutId id="2147485497" r:id="rId25"/>
    <p:sldLayoutId id="2147485498" r:id="rId26"/>
    <p:sldLayoutId id="2147485499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E44DD5-D630-4E1A-9BF3-FD0ED2840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78"/>
          <a:stretch/>
        </p:blipFill>
        <p:spPr>
          <a:xfrm>
            <a:off x="1270" y="0"/>
            <a:ext cx="12189460" cy="65371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4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  <p:sldLayoutId id="2147485520" r:id="rId18"/>
    <p:sldLayoutId id="2147485521" r:id="rId19"/>
    <p:sldLayoutId id="2147485522" r:id="rId20"/>
    <p:sldLayoutId id="2147485523" r:id="rId21"/>
    <p:sldLayoutId id="2147485524" r:id="rId22"/>
    <p:sldLayoutId id="2147485525" r:id="rId23"/>
    <p:sldLayoutId id="2147485526" r:id="rId24"/>
    <p:sldLayoutId id="2147485527" r:id="rId25"/>
    <p:sldLayoutId id="2147485528" r:id="rId26"/>
    <p:sldLayoutId id="2147485529" r:id="rId27"/>
    <p:sldLayoutId id="2147485530" r:id="rId28"/>
    <p:sldLayoutId id="2147485531" r:id="rId29"/>
    <p:sldLayoutId id="2147485532" r:id="rId30"/>
    <p:sldLayoutId id="2147485533" r:id="rId31"/>
    <p:sldLayoutId id="2147485534" r:id="rId32"/>
    <p:sldLayoutId id="2147485535" r:id="rId33"/>
    <p:sldLayoutId id="2147485536" r:id="rId3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</a:t>
            </a:r>
            <a:r>
              <a:rPr lang="en-US" sz="1000" dirty="0">
                <a:solidFill>
                  <a:srgbClr val="0E316B"/>
                </a:solidFill>
              </a:rPr>
              <a:t>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62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  <p:sldLayoutId id="2147485549" r:id="rId12"/>
    <p:sldLayoutId id="2147485550" r:id="rId13"/>
    <p:sldLayoutId id="2147485551" r:id="rId14"/>
    <p:sldLayoutId id="2147485552" r:id="rId15"/>
    <p:sldLayoutId id="2147485553" r:id="rId16"/>
    <p:sldLayoutId id="2147485554" r:id="rId17"/>
    <p:sldLayoutId id="2147485555" r:id="rId18"/>
    <p:sldLayoutId id="2147485556" r:id="rId19"/>
    <p:sldLayoutId id="2147485557" r:id="rId20"/>
    <p:sldLayoutId id="2147485558" r:id="rId21"/>
    <p:sldLayoutId id="2147485559" r:id="rId22"/>
    <p:sldLayoutId id="2147485560" r:id="rId23"/>
    <p:sldLayoutId id="2147485561" r:id="rId24"/>
    <p:sldLayoutId id="2147485562" r:id="rId25"/>
    <p:sldLayoutId id="2147485563" r:id="rId2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3AB3FD-A590-7941-B413-5A674C82F07C}"/>
              </a:ext>
            </a:extLst>
          </p:cNvPr>
          <p:cNvSpPr/>
          <p:nvPr userDrawn="1"/>
        </p:nvSpPr>
        <p:spPr>
          <a:xfrm>
            <a:off x="320040" y="320041"/>
            <a:ext cx="11551920" cy="62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82BEC8-41BD-D84B-8137-225E7E832680}"/>
              </a:ext>
            </a:extLst>
          </p:cNvPr>
          <p:cNvSpPr txBox="1"/>
          <p:nvPr userDrawn="1"/>
        </p:nvSpPr>
        <p:spPr>
          <a:xfrm>
            <a:off x="265543" y="6576533"/>
            <a:ext cx="473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E316B"/>
                </a:solidFill>
              </a:rPr>
              <a:t>|  Evolution and Transition: EBSCO Research Services &amp; A Focus on the Future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83499C0-CF5D-784A-93BE-2C361D26D61F}"/>
              </a:ext>
            </a:extLst>
          </p:cNvPr>
          <p:cNvCxnSpPr>
            <a:cxnSpLocks/>
          </p:cNvCxnSpPr>
          <p:nvPr userDrawn="1"/>
        </p:nvCxnSpPr>
        <p:spPr>
          <a:xfrm>
            <a:off x="4880344" y="6701882"/>
            <a:ext cx="627293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27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  <p:sldLayoutId id="2147485577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  <p:sldLayoutId id="2147485590" r:id="rId12"/>
    <p:sldLayoutId id="2147485591" r:id="rId13"/>
    <p:sldLayoutId id="2147485592" r:id="rId14"/>
    <p:sldLayoutId id="2147485593" r:id="rId15"/>
    <p:sldLayoutId id="2147485594" r:id="rId16"/>
    <p:sldLayoutId id="2147485595" r:id="rId17"/>
    <p:sldLayoutId id="2147485596" r:id="rId18"/>
    <p:sldLayoutId id="2147485597" r:id="rId19"/>
    <p:sldLayoutId id="2147485598" r:id="rId20"/>
    <p:sldLayoutId id="2147485599" r:id="rId21"/>
    <p:sldLayoutId id="2147485600" r:id="rId22"/>
    <p:sldLayoutId id="2147485601" r:id="rId23"/>
    <p:sldLayoutId id="2147485602" r:id="rId24"/>
    <p:sldLayoutId id="2147485603" r:id="rId25"/>
    <p:sldLayoutId id="2147485604" r:id="rId26"/>
    <p:sldLayoutId id="2147485605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ies.ebsc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xmlns="" id="{B714D1BD-9A08-C34E-8298-6BC4ED550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7" t="13867" r="18171" b="17937"/>
          <a:stretch/>
        </p:blipFill>
        <p:spPr>
          <a:xfrm>
            <a:off x="317634" y="317634"/>
            <a:ext cx="11550315" cy="6198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9C329-46FB-1747-BB01-F69AA1BB2400}"/>
              </a:ext>
            </a:extLst>
          </p:cNvPr>
          <p:cNvSpPr/>
          <p:nvPr/>
        </p:nvSpPr>
        <p:spPr>
          <a:xfrm>
            <a:off x="317634" y="1925052"/>
            <a:ext cx="11550315" cy="37731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54EE9-C614-954B-A2AD-863BAB38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191" y="2805546"/>
            <a:ext cx="10363200" cy="839388"/>
          </a:xfrm>
        </p:spPr>
        <p:txBody>
          <a:bodyPr/>
          <a:lstStyle/>
          <a:p>
            <a:r>
              <a:rPr lang="en-US" sz="5000" dirty="0"/>
              <a:t>EBSCO </a:t>
            </a:r>
            <a:br>
              <a:rPr lang="en-US" sz="5000" dirty="0"/>
            </a:br>
            <a:r>
              <a:rPr lang="pl-PL" sz="5000" dirty="0"/>
              <a:t>Obszary priorytetowe związane ze wsparciem idei OPEN</a:t>
            </a:r>
            <a:endParaRPr lang="en-US" sz="5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19ADDF-37A3-154F-927D-384C99ECD17D}"/>
              </a:ext>
            </a:extLst>
          </p:cNvPr>
          <p:cNvSpPr/>
          <p:nvPr/>
        </p:nvSpPr>
        <p:spPr>
          <a:xfrm>
            <a:off x="5996538" y="4324341"/>
            <a:ext cx="192506" cy="192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8778BDE-85B0-4F43-8D61-E6500E5052AF}"/>
              </a:ext>
            </a:extLst>
          </p:cNvPr>
          <p:cNvSpPr/>
          <p:nvPr/>
        </p:nvSpPr>
        <p:spPr>
          <a:xfrm>
            <a:off x="6391174" y="4324341"/>
            <a:ext cx="192506" cy="1925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151CA46-D7A2-4C4F-8203-F96B3F671889}"/>
              </a:ext>
            </a:extLst>
          </p:cNvPr>
          <p:cNvSpPr/>
          <p:nvPr/>
        </p:nvSpPr>
        <p:spPr>
          <a:xfrm>
            <a:off x="5611527" y="4324341"/>
            <a:ext cx="192506" cy="1925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4214EAD5-80B3-A9B6-D048-22835D9C6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469" y="4715706"/>
            <a:ext cx="11543897" cy="946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b="1" dirty="0"/>
              <a:t>Małgorzata Rydz </a:t>
            </a:r>
          </a:p>
          <a:p>
            <a:pPr>
              <a:lnSpc>
                <a:spcPct val="100000"/>
              </a:lnSpc>
            </a:pPr>
            <a:r>
              <a:rPr lang="pl-PL" sz="1800" b="1" dirty="0"/>
              <a:t>Regional Sales Manager for Poland South | EBSCO</a:t>
            </a:r>
          </a:p>
        </p:txBody>
      </p:sp>
    </p:spTree>
    <p:extLst>
      <p:ext uri="{BB962C8B-B14F-4D97-AF65-F5344CB8AC3E}">
        <p14:creationId xmlns:p14="http://schemas.microsoft.com/office/powerpoint/2010/main" xmlns="" val="79643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E5EBAF8-5101-8141-844B-AFB422957853}"/>
              </a:ext>
            </a:extLst>
          </p:cNvPr>
          <p:cNvCxnSpPr>
            <a:cxnSpLocks/>
          </p:cNvCxnSpPr>
          <p:nvPr/>
        </p:nvCxnSpPr>
        <p:spPr>
          <a:xfrm>
            <a:off x="681252" y="4619355"/>
            <a:ext cx="10509913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EB5C7ED-830C-914E-B929-CFA8E15E6F46}"/>
              </a:ext>
            </a:extLst>
          </p:cNvPr>
          <p:cNvSpPr/>
          <p:nvPr/>
        </p:nvSpPr>
        <p:spPr>
          <a:xfrm>
            <a:off x="947556" y="1777141"/>
            <a:ext cx="1853821" cy="18538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C27ECE3-26A1-EE45-B640-624AADC12697}"/>
              </a:ext>
            </a:extLst>
          </p:cNvPr>
          <p:cNvSpPr/>
          <p:nvPr/>
        </p:nvSpPr>
        <p:spPr>
          <a:xfrm>
            <a:off x="3793065" y="1791200"/>
            <a:ext cx="1853821" cy="185382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4575067-2EE2-8243-99B3-D856BD3D0F1D}"/>
              </a:ext>
            </a:extLst>
          </p:cNvPr>
          <p:cNvSpPr/>
          <p:nvPr/>
        </p:nvSpPr>
        <p:spPr>
          <a:xfrm>
            <a:off x="6753620" y="1787429"/>
            <a:ext cx="1759429" cy="18575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A977E62-93E6-5E4B-96C7-7BAE852E1AF2}"/>
              </a:ext>
            </a:extLst>
          </p:cNvPr>
          <p:cNvSpPr/>
          <p:nvPr/>
        </p:nvSpPr>
        <p:spPr>
          <a:xfrm>
            <a:off x="9562606" y="1794583"/>
            <a:ext cx="1853821" cy="18538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E9F2737-767D-C948-8A14-E750C3FCC72D}"/>
              </a:ext>
            </a:extLst>
          </p:cNvPr>
          <p:cNvSpPr/>
          <p:nvPr/>
        </p:nvSpPr>
        <p:spPr>
          <a:xfrm>
            <a:off x="334076" y="1206261"/>
            <a:ext cx="3016156" cy="3016156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8A876AE-170C-1247-BFF0-2DAD30A7A589}"/>
              </a:ext>
            </a:extLst>
          </p:cNvPr>
          <p:cNvSpPr/>
          <p:nvPr/>
        </p:nvSpPr>
        <p:spPr>
          <a:xfrm>
            <a:off x="3200970" y="1195974"/>
            <a:ext cx="3016156" cy="3016156"/>
          </a:xfrm>
          <a:prstGeom prst="ellipse">
            <a:avLst/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13FFC4-4DEA-A84D-A400-5D484F2F2706}"/>
              </a:ext>
            </a:extLst>
          </p:cNvPr>
          <p:cNvSpPr/>
          <p:nvPr/>
        </p:nvSpPr>
        <p:spPr>
          <a:xfrm>
            <a:off x="6071480" y="1226936"/>
            <a:ext cx="3016156" cy="3016156"/>
          </a:xfrm>
          <a:prstGeom prst="ellipse">
            <a:avLst/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4EC48AE-1EB7-5243-BED0-F29FB9C53134}"/>
              </a:ext>
            </a:extLst>
          </p:cNvPr>
          <p:cNvSpPr/>
          <p:nvPr/>
        </p:nvSpPr>
        <p:spPr>
          <a:xfrm>
            <a:off x="8950952" y="1213415"/>
            <a:ext cx="3016156" cy="3016156"/>
          </a:xfrm>
          <a:prstGeom prst="ellipse">
            <a:avLst/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8A860A8-5868-514D-8274-EAC4C0AB515C}"/>
              </a:ext>
            </a:extLst>
          </p:cNvPr>
          <p:cNvSpPr/>
          <p:nvPr/>
        </p:nvSpPr>
        <p:spPr>
          <a:xfrm>
            <a:off x="2101756" y="3419556"/>
            <a:ext cx="9089409" cy="977732"/>
          </a:xfrm>
          <a:custGeom>
            <a:avLst/>
            <a:gdLst>
              <a:gd name="connsiteX0" fmla="*/ 0 w 9089409"/>
              <a:gd name="connsiteY0" fmla="*/ 18061 h 977732"/>
              <a:gd name="connsiteX1" fmla="*/ 1241947 w 9089409"/>
              <a:gd name="connsiteY1" fmla="*/ 973404 h 977732"/>
              <a:gd name="connsiteX2" fmla="*/ 2470245 w 9089409"/>
              <a:gd name="connsiteY2" fmla="*/ 386550 h 977732"/>
              <a:gd name="connsiteX3" fmla="*/ 4694830 w 9089409"/>
              <a:gd name="connsiteY3" fmla="*/ 755040 h 977732"/>
              <a:gd name="connsiteX4" fmla="*/ 5308980 w 9089409"/>
              <a:gd name="connsiteY4" fmla="*/ 113595 h 977732"/>
              <a:gd name="connsiteX5" fmla="*/ 6905768 w 9089409"/>
              <a:gd name="connsiteY5" fmla="*/ 727745 h 977732"/>
              <a:gd name="connsiteX6" fmla="*/ 8325135 w 9089409"/>
              <a:gd name="connsiteY6" fmla="*/ 72652 h 977732"/>
              <a:gd name="connsiteX7" fmla="*/ 9089409 w 9089409"/>
              <a:gd name="connsiteY7" fmla="*/ 45356 h 97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9409" h="977732">
                <a:moveTo>
                  <a:pt x="0" y="18061"/>
                </a:moveTo>
                <a:cubicBezTo>
                  <a:pt x="415120" y="465025"/>
                  <a:pt x="830240" y="911989"/>
                  <a:pt x="1241947" y="973404"/>
                </a:cubicBezTo>
                <a:cubicBezTo>
                  <a:pt x="1653654" y="1034819"/>
                  <a:pt x="1894765" y="422944"/>
                  <a:pt x="2470245" y="386550"/>
                </a:cubicBezTo>
                <a:cubicBezTo>
                  <a:pt x="3045725" y="350156"/>
                  <a:pt x="4221708" y="800532"/>
                  <a:pt x="4694830" y="755040"/>
                </a:cubicBezTo>
                <a:cubicBezTo>
                  <a:pt x="5167952" y="709548"/>
                  <a:pt x="4940490" y="118144"/>
                  <a:pt x="5308980" y="113595"/>
                </a:cubicBezTo>
                <a:cubicBezTo>
                  <a:pt x="5677470" y="109046"/>
                  <a:pt x="6403076" y="734569"/>
                  <a:pt x="6905768" y="727745"/>
                </a:cubicBezTo>
                <a:cubicBezTo>
                  <a:pt x="7408460" y="720921"/>
                  <a:pt x="7961195" y="186383"/>
                  <a:pt x="8325135" y="72652"/>
                </a:cubicBezTo>
                <a:cubicBezTo>
                  <a:pt x="8689075" y="-41079"/>
                  <a:pt x="8889242" y="2138"/>
                  <a:pt x="9089409" y="4535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xmlns="" id="{B06600D0-6107-8341-825F-E40F6C47208E}"/>
              </a:ext>
            </a:extLst>
          </p:cNvPr>
          <p:cNvSpPr/>
          <p:nvPr/>
        </p:nvSpPr>
        <p:spPr>
          <a:xfrm rot="16200000">
            <a:off x="2660093" y="3794404"/>
            <a:ext cx="1241284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xmlns="" id="{6E9983F3-914E-4F49-8059-4D1594D3686E}"/>
              </a:ext>
            </a:extLst>
          </p:cNvPr>
          <p:cNvSpPr/>
          <p:nvPr/>
        </p:nvSpPr>
        <p:spPr>
          <a:xfrm rot="16200000">
            <a:off x="5522185" y="3803124"/>
            <a:ext cx="1223842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xmlns="" id="{14B62EC7-D070-B24E-A773-0573C0088706}"/>
              </a:ext>
            </a:extLst>
          </p:cNvPr>
          <p:cNvSpPr/>
          <p:nvPr/>
        </p:nvSpPr>
        <p:spPr>
          <a:xfrm rot="16200000">
            <a:off x="8397733" y="3803123"/>
            <a:ext cx="1223844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9C8534-ABAA-FF4D-8D90-2CB247476A2D}"/>
              </a:ext>
            </a:extLst>
          </p:cNvPr>
          <p:cNvSpPr txBox="1"/>
          <p:nvPr/>
        </p:nvSpPr>
        <p:spPr>
          <a:xfrm>
            <a:off x="650286" y="4885770"/>
            <a:ext cx="255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Optymalizacja sposobu,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w jaki użytkownicy uzyskują dostęp do wiarygodnych informacji, wyszukują je, wybierają i wykorzystują.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5BEE5F5-3096-A144-9593-B4FCD8AB87C1}"/>
              </a:ext>
            </a:extLst>
          </p:cNvPr>
          <p:cNvSpPr txBox="1"/>
          <p:nvPr/>
        </p:nvSpPr>
        <p:spPr>
          <a:xfrm>
            <a:off x="3903444" y="4841423"/>
            <a:ext cx="2151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Łączność, przenośność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 możliwość wyszukiwania zasobów bibliotecznych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80A381F-EFED-0243-B6AF-773C8F15C0FE}"/>
              </a:ext>
            </a:extLst>
          </p:cNvPr>
          <p:cNvSpPr txBox="1"/>
          <p:nvPr/>
        </p:nvSpPr>
        <p:spPr>
          <a:xfrm>
            <a:off x="6753620" y="4855874"/>
            <a:ext cx="177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Tworzenie aplikacji, które są interoperacyjne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0CF4C3-4995-594C-B630-C001BCC04D48}"/>
              </a:ext>
            </a:extLst>
          </p:cNvPr>
          <p:cNvSpPr txBox="1"/>
          <p:nvPr/>
        </p:nvSpPr>
        <p:spPr>
          <a:xfrm>
            <a:off x="9562606" y="4872246"/>
            <a:ext cx="1791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7282A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Większy wybór dzięki oprogramowaniu open source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54" name="Chevron 53">
            <a:extLst>
              <a:ext uri="{FF2B5EF4-FFF2-40B4-BE49-F238E27FC236}">
                <a16:creationId xmlns:a16="http://schemas.microsoft.com/office/drawing/2014/main" xmlns="" id="{BC08CB30-0748-7342-8423-71D6CC609989}"/>
              </a:ext>
            </a:extLst>
          </p:cNvPr>
          <p:cNvSpPr/>
          <p:nvPr/>
        </p:nvSpPr>
        <p:spPr>
          <a:xfrm>
            <a:off x="1660081" y="4523733"/>
            <a:ext cx="365760" cy="22206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Chevron 54">
            <a:extLst>
              <a:ext uri="{FF2B5EF4-FFF2-40B4-BE49-F238E27FC236}">
                <a16:creationId xmlns:a16="http://schemas.microsoft.com/office/drawing/2014/main" xmlns="" id="{82145E53-303C-AE47-8754-76995931D613}"/>
              </a:ext>
            </a:extLst>
          </p:cNvPr>
          <p:cNvSpPr/>
          <p:nvPr/>
        </p:nvSpPr>
        <p:spPr>
          <a:xfrm>
            <a:off x="4535629" y="4523733"/>
            <a:ext cx="365760" cy="22206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Chevron 55">
            <a:extLst>
              <a:ext uri="{FF2B5EF4-FFF2-40B4-BE49-F238E27FC236}">
                <a16:creationId xmlns:a16="http://schemas.microsoft.com/office/drawing/2014/main" xmlns="" id="{BA11325C-F7F0-BB42-83B0-45911E423D51}"/>
              </a:ext>
            </a:extLst>
          </p:cNvPr>
          <p:cNvSpPr/>
          <p:nvPr/>
        </p:nvSpPr>
        <p:spPr>
          <a:xfrm>
            <a:off x="7403258" y="4523733"/>
            <a:ext cx="365760" cy="22206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Chevron 56">
            <a:extLst>
              <a:ext uri="{FF2B5EF4-FFF2-40B4-BE49-F238E27FC236}">
                <a16:creationId xmlns:a16="http://schemas.microsoft.com/office/drawing/2014/main" xmlns="" id="{64B6B0E1-8EA2-8141-87A3-D4AAB846D6F4}"/>
              </a:ext>
            </a:extLst>
          </p:cNvPr>
          <p:cNvSpPr/>
          <p:nvPr/>
        </p:nvSpPr>
        <p:spPr>
          <a:xfrm>
            <a:off x="10457503" y="4497408"/>
            <a:ext cx="365760" cy="22206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728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8379C4D9-7683-C344-817B-F977A747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</p:spPr>
        <p:txBody>
          <a:bodyPr/>
          <a:lstStyle/>
          <a:p>
            <a:r>
              <a:rPr lang="pl-PL" sz="2800" dirty="0"/>
              <a:t>Obszary priorytetowe</a:t>
            </a:r>
            <a:r>
              <a:rPr lang="en-US" sz="2800" dirty="0"/>
              <a:t> EBSCO</a:t>
            </a:r>
            <a:r>
              <a:rPr lang="pl-PL" sz="2800" dirty="0"/>
              <a:t> związane ze wsparciem idei OPEN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226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xmlns="" id="{B714D1BD-9A08-C34E-8298-6BC4ED550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7" t="13867" r="18171" b="17937"/>
          <a:stretch/>
        </p:blipFill>
        <p:spPr>
          <a:xfrm>
            <a:off x="317634" y="317634"/>
            <a:ext cx="11550315" cy="6198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9C329-46FB-1747-BB01-F69AA1BB2400}"/>
              </a:ext>
            </a:extLst>
          </p:cNvPr>
          <p:cNvSpPr/>
          <p:nvPr/>
        </p:nvSpPr>
        <p:spPr>
          <a:xfrm>
            <a:off x="317634" y="1925053"/>
            <a:ext cx="11550315" cy="33495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54EE9-C614-954B-A2AD-863BAB387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19ADDF-37A3-154F-927D-384C99ECD17D}"/>
              </a:ext>
            </a:extLst>
          </p:cNvPr>
          <p:cNvSpPr/>
          <p:nvPr/>
        </p:nvSpPr>
        <p:spPr>
          <a:xfrm>
            <a:off x="5996538" y="3606431"/>
            <a:ext cx="192506" cy="192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8778BDE-85B0-4F43-8D61-E6500E5052AF}"/>
              </a:ext>
            </a:extLst>
          </p:cNvPr>
          <p:cNvSpPr/>
          <p:nvPr/>
        </p:nvSpPr>
        <p:spPr>
          <a:xfrm>
            <a:off x="6391174" y="3606431"/>
            <a:ext cx="192506" cy="1925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151CA46-D7A2-4C4F-8203-F96B3F671889}"/>
              </a:ext>
            </a:extLst>
          </p:cNvPr>
          <p:cNvSpPr/>
          <p:nvPr/>
        </p:nvSpPr>
        <p:spPr>
          <a:xfrm>
            <a:off x="5611527" y="3606431"/>
            <a:ext cx="192506" cy="1925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336E3D11-1045-ACCE-943A-ADB81E2C202F}"/>
              </a:ext>
            </a:extLst>
          </p:cNvPr>
          <p:cNvSpPr txBox="1">
            <a:spLocks/>
          </p:cNvSpPr>
          <p:nvPr/>
        </p:nvSpPr>
        <p:spPr>
          <a:xfrm>
            <a:off x="324051" y="4211470"/>
            <a:ext cx="11543897" cy="94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b="1" dirty="0"/>
              <a:t>Małgorzata Rydz</a:t>
            </a:r>
            <a:endParaRPr lang="en-US" b="1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200" dirty="0"/>
              <a:t>Regional Sales Manager for South Poland</a:t>
            </a:r>
            <a:endParaRPr lang="en-US" sz="2200" dirty="0"/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pl-PL" b="1" dirty="0"/>
              <a:t>mrydz</a:t>
            </a:r>
            <a:r>
              <a:rPr lang="en-US" b="1" dirty="0"/>
              <a:t>@ebsco.com</a:t>
            </a:r>
          </a:p>
        </p:txBody>
      </p:sp>
    </p:spTree>
    <p:extLst>
      <p:ext uri="{BB962C8B-B14F-4D97-AF65-F5344CB8AC3E}">
        <p14:creationId xmlns:p14="http://schemas.microsoft.com/office/powerpoint/2010/main" xmlns="" val="408200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wspiera OPEN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784"/>
            <a:ext cx="10515600" cy="3632005"/>
          </a:xfrm>
        </p:spPr>
        <p:txBody>
          <a:bodyPr/>
          <a:lstStyle/>
          <a:p>
            <a:r>
              <a:rPr lang="pl-PL" sz="2500" dirty="0"/>
              <a:t>Open access: zarządzamy, indeksujemy i zapewniamy dostęp do światowej literatury naukowej, w tym treści w otwartym dostępie.</a:t>
            </a:r>
            <a:endParaRPr lang="en-US" sz="2500" dirty="0"/>
          </a:p>
          <a:p>
            <a:r>
              <a:rPr lang="pl-PL" sz="2500" dirty="0"/>
              <a:t>Open </a:t>
            </a:r>
            <a:r>
              <a:rPr lang="en-US" sz="2500" dirty="0"/>
              <a:t>linked data</a:t>
            </a:r>
            <a:r>
              <a:rPr lang="pl-PL" sz="2500" dirty="0"/>
              <a:t>: wspieramy możliwość wyszukiwania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pl-PL" sz="2500" dirty="0"/>
              <a:t>i przenoszenia zasobów bibliotecznych w sieci.</a:t>
            </a:r>
            <a:endParaRPr lang="en-US" sz="2500" dirty="0"/>
          </a:p>
          <a:p>
            <a:r>
              <a:rPr lang="pl-PL" sz="2500" dirty="0"/>
              <a:t>Open infrastructure: zapewniamy interoperacyjność między aplikacjami w celu wspierania najlepszych usług dla użytkowników.</a:t>
            </a:r>
            <a:endParaRPr lang="en-US" sz="2500" dirty="0"/>
          </a:p>
          <a:p>
            <a:r>
              <a:rPr lang="pl-PL" sz="2500" dirty="0"/>
              <a:t>Open source: wspieramy otwarte oprogramowanie, koncentrując się na interoperacyjności, otwartych standardach i wyborze dla bibliotek.</a:t>
            </a:r>
            <a:endParaRPr lang="en-US" sz="2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500" dirty="0"/>
              <a:t>Od otwartego dostępu, przez infrastrukturę, </a:t>
            </a:r>
            <a:r>
              <a:rPr lang="en-US" sz="2500" dirty="0"/>
              <a:t>linked data</a:t>
            </a:r>
            <a:r>
              <a:rPr lang="pl-PL" sz="2500" dirty="0"/>
              <a:t>, po otwarte oprogramowanie.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61384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&amp; </a:t>
            </a:r>
            <a:r>
              <a:rPr lang="pl-PL" dirty="0"/>
              <a:t>Open Access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839"/>
            <a:ext cx="10342418" cy="363200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Traktujemy otwarty dostęp tak samo, jak treści bez otwartego dostępu: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Zapew</a:t>
            </a:r>
            <a:r>
              <a:rPr lang="pl-PL" sz="2000" dirty="0"/>
              <a:t>niamy</a:t>
            </a:r>
            <a:r>
              <a:rPr lang="en-US" sz="2000" dirty="0"/>
              <a:t> </a:t>
            </a:r>
            <a:r>
              <a:rPr lang="pl-PL" sz="2000" dirty="0"/>
              <a:t>najbardziej godne zaufania, wysokiej jakości treści z całego świata.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Dzięki zastosowaniu naszej technologii wyszukiwania i grafu wiedzy, użytkownicy znajdują najbardziej trafne i znaczące wyniki w miliardach rekordów.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Zapewniamy nowoczesne i spersonalizowane użytkowanie na naszych platformach dla każdego użytkownika w celu uzyskania dostępu, wyszukiwania, wyboru i korzystania z treści.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Dbamy o zapewnienie sprawiedliwych doświadczeń odkrywania poprzez włączenie treści z wielu krajów, w wielu językach, obejmujących szereg tematów i punktów widzenia.</a:t>
            </a:r>
            <a:endParaRPr 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314989"/>
          </a:xfrm>
        </p:spPr>
        <p:txBody>
          <a:bodyPr/>
          <a:lstStyle/>
          <a:p>
            <a:r>
              <a:rPr lang="pl-PL" dirty="0"/>
              <a:t>Nasz cel: gromadzenie i indeksowanie światowej literatury naukowej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42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19C14-1909-4459-B298-A5A4B3E0F0D7}"/>
              </a:ext>
            </a:extLst>
          </p:cNvPr>
          <p:cNvSpPr/>
          <p:nvPr/>
        </p:nvSpPr>
        <p:spPr>
          <a:xfrm>
            <a:off x="0" y="891875"/>
            <a:ext cx="12192000" cy="5658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0A62BB5-5DC5-4A41-97EF-FCBA0B539946}"/>
              </a:ext>
            </a:extLst>
          </p:cNvPr>
          <p:cNvSpPr/>
          <p:nvPr/>
        </p:nvSpPr>
        <p:spPr>
          <a:xfrm>
            <a:off x="869433" y="4555942"/>
            <a:ext cx="2880659" cy="18517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AE7895-7BBE-45BA-8365-ACC207616D3B}"/>
              </a:ext>
            </a:extLst>
          </p:cNvPr>
          <p:cNvSpPr/>
          <p:nvPr/>
        </p:nvSpPr>
        <p:spPr>
          <a:xfrm>
            <a:off x="838201" y="1160328"/>
            <a:ext cx="10200249" cy="303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" marR="0" lvl="0" indent="-457189" algn="l" defTabSz="914377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33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"Platformy EBSCO </a:t>
            </a:r>
            <a:r>
              <a:rPr kumimoji="0" lang="pl-PL" sz="2933" b="0" i="1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Discovery Service </a:t>
            </a:r>
            <a:r>
              <a:rPr kumimoji="0" lang="pl-PL" sz="2933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 </a:t>
            </a:r>
            <a:r>
              <a:rPr kumimoji="0" lang="pl-PL" sz="2933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EBSCO</a:t>
            </a:r>
            <a:r>
              <a:rPr kumimoji="0" lang="pl-PL" sz="2933" b="0" i="1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  <a:r>
              <a:rPr kumimoji="0" lang="pl-PL" sz="2933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generują znacznie więcej odesłań do DOAJ niż jakakolwiek inna platforma online. Silne wsparcie EBSCO zarówno dla otwartego dostępu, jak i otwartego oprogramowania czyni ich wyjątkowymi wśród dostawców bibliotecznych na całym świecie".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B00923-A90C-4C30-8E37-EA587834BC0D}"/>
              </a:ext>
            </a:extLst>
          </p:cNvPr>
          <p:cNvSpPr/>
          <p:nvPr/>
        </p:nvSpPr>
        <p:spPr>
          <a:xfrm>
            <a:off x="4235024" y="4654092"/>
            <a:ext cx="6096000" cy="1265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Lars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Bjørnshauge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Former Managing Director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/>
            </a:r>
            <a:b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DOAJ (Directory of Open Access Journals)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6F7B0E2-64EA-4920-8D79-2479DCF88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2" t="11438" r="17814" b="28578"/>
          <a:stretch/>
        </p:blipFill>
        <p:spPr>
          <a:xfrm>
            <a:off x="1072640" y="4398619"/>
            <a:ext cx="2897944" cy="181777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8F37D93-C32C-4355-899C-5D7529D77ACC}"/>
              </a:ext>
            </a:extLst>
          </p:cNvPr>
          <p:cNvCxnSpPr>
            <a:cxnSpLocks/>
          </p:cNvCxnSpPr>
          <p:nvPr/>
        </p:nvCxnSpPr>
        <p:spPr>
          <a:xfrm>
            <a:off x="4328810" y="4398619"/>
            <a:ext cx="661181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350238-6433-3F35-9620-BE441C376783}"/>
              </a:ext>
            </a:extLst>
          </p:cNvPr>
          <p:cNvSpPr/>
          <p:nvPr/>
        </p:nvSpPr>
        <p:spPr>
          <a:xfrm>
            <a:off x="0" y="-29817"/>
            <a:ext cx="12192000" cy="927752"/>
          </a:xfrm>
          <a:prstGeom prst="rect">
            <a:avLst/>
          </a:prstGeom>
          <a:gradFill>
            <a:gsLst>
              <a:gs pos="77000">
                <a:schemeClr val="accent1"/>
              </a:gs>
              <a:gs pos="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168EB92-3E2D-7493-877D-0459B610D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54634" b="31377"/>
          <a:stretch/>
        </p:blipFill>
        <p:spPr>
          <a:xfrm>
            <a:off x="-9045" y="-66746"/>
            <a:ext cx="12201045" cy="958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C44898-A856-12E2-012F-FCE3E51EA522}"/>
              </a:ext>
            </a:extLst>
          </p:cNvPr>
          <p:cNvGrpSpPr/>
          <p:nvPr/>
        </p:nvGrpSpPr>
        <p:grpSpPr>
          <a:xfrm>
            <a:off x="5811745" y="138683"/>
            <a:ext cx="557905" cy="557904"/>
            <a:chOff x="7902612" y="4144618"/>
            <a:chExt cx="636828" cy="6368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7B2416-60CB-774F-1C5C-CDDCE6813EFA}"/>
                </a:ext>
              </a:extLst>
            </p:cNvPr>
            <p:cNvSpPr/>
            <p:nvPr/>
          </p:nvSpPr>
          <p:spPr>
            <a:xfrm>
              <a:off x="7902612" y="4144618"/>
              <a:ext cx="636828" cy="636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9F33029-BB54-33F6-F5E7-A2A793C22C70}"/>
                </a:ext>
              </a:extLst>
            </p:cNvPr>
            <p:cNvGrpSpPr/>
            <p:nvPr/>
          </p:nvGrpSpPr>
          <p:grpSpPr>
            <a:xfrm>
              <a:off x="8029275" y="4331024"/>
              <a:ext cx="397606" cy="262690"/>
              <a:chOff x="2393950" y="2420938"/>
              <a:chExt cx="795338" cy="525463"/>
            </a:xfrm>
            <a:solidFill>
              <a:schemeClr val="bg1"/>
            </a:solidFill>
          </p:grpSpPr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xmlns="" id="{41275EE2-E92A-AF44-7D45-B84F10945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6025" y="26209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xmlns="" id="{09603DA3-6661-68CF-2840-CEF625380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6025" y="2620963"/>
                <a:ext cx="0" cy="0"/>
              </a:xfrm>
              <a:prstGeom prst="line">
                <a:avLst/>
              </a:prstGeom>
              <a:grp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xmlns="" id="{21C20408-67DB-0DDE-A4B3-0DD33E5EE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3950" y="2420938"/>
                <a:ext cx="368300" cy="525463"/>
              </a:xfrm>
              <a:custGeom>
                <a:avLst/>
                <a:gdLst>
                  <a:gd name="T0" fmla="*/ 58 w 112"/>
                  <a:gd name="T1" fmla="*/ 160 h 160"/>
                  <a:gd name="T2" fmla="*/ 51 w 112"/>
                  <a:gd name="T3" fmla="*/ 156 h 160"/>
                  <a:gd name="T4" fmla="*/ 51 w 112"/>
                  <a:gd name="T5" fmla="*/ 156 h 160"/>
                  <a:gd name="T6" fmla="*/ 8 w 112"/>
                  <a:gd name="T7" fmla="*/ 82 h 160"/>
                  <a:gd name="T8" fmla="*/ 0 w 112"/>
                  <a:gd name="T9" fmla="*/ 56 h 160"/>
                  <a:gd name="T10" fmla="*/ 19 w 112"/>
                  <a:gd name="T11" fmla="*/ 15 h 160"/>
                  <a:gd name="T12" fmla="*/ 61 w 112"/>
                  <a:gd name="T13" fmla="*/ 2 h 160"/>
                  <a:gd name="T14" fmla="*/ 108 w 112"/>
                  <a:gd name="T15" fmla="*/ 48 h 160"/>
                  <a:gd name="T16" fmla="*/ 67 w 112"/>
                  <a:gd name="T17" fmla="*/ 108 h 160"/>
                  <a:gd name="T18" fmla="*/ 67 w 112"/>
                  <a:gd name="T19" fmla="*/ 151 h 160"/>
                  <a:gd name="T20" fmla="*/ 60 w 112"/>
                  <a:gd name="T21" fmla="*/ 160 h 160"/>
                  <a:gd name="T22" fmla="*/ 58 w 112"/>
                  <a:gd name="T23" fmla="*/ 160 h 160"/>
                  <a:gd name="T24" fmla="*/ 54 w 112"/>
                  <a:gd name="T25" fmla="*/ 11 h 160"/>
                  <a:gd name="T26" fmla="*/ 25 w 112"/>
                  <a:gd name="T27" fmla="*/ 22 h 160"/>
                  <a:gd name="T28" fmla="*/ 10 w 112"/>
                  <a:gd name="T29" fmla="*/ 56 h 160"/>
                  <a:gd name="T30" fmla="*/ 16 w 112"/>
                  <a:gd name="T31" fmla="*/ 77 h 160"/>
                  <a:gd name="T32" fmla="*/ 57 w 112"/>
                  <a:gd name="T33" fmla="*/ 148 h 160"/>
                  <a:gd name="T34" fmla="*/ 57 w 112"/>
                  <a:gd name="T35" fmla="*/ 104 h 160"/>
                  <a:gd name="T36" fmla="*/ 61 w 112"/>
                  <a:gd name="T37" fmla="*/ 100 h 160"/>
                  <a:gd name="T38" fmla="*/ 99 w 112"/>
                  <a:gd name="T39" fmla="*/ 49 h 160"/>
                  <a:gd name="T40" fmla="*/ 60 w 112"/>
                  <a:gd name="T41" fmla="*/ 11 h 160"/>
                  <a:gd name="T42" fmla="*/ 54 w 112"/>
                  <a:gd name="T4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160">
                    <a:moveTo>
                      <a:pt x="58" y="160"/>
                    </a:moveTo>
                    <a:cubicBezTo>
                      <a:pt x="55" y="160"/>
                      <a:pt x="53" y="158"/>
                      <a:pt x="51" y="156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3" y="74"/>
                      <a:pt x="0" y="64"/>
                      <a:pt x="0" y="56"/>
                    </a:cubicBezTo>
                    <a:cubicBezTo>
                      <a:pt x="0" y="40"/>
                      <a:pt x="7" y="26"/>
                      <a:pt x="19" y="15"/>
                    </a:cubicBezTo>
                    <a:cubicBezTo>
                      <a:pt x="30" y="5"/>
                      <a:pt x="46" y="0"/>
                      <a:pt x="61" y="2"/>
                    </a:cubicBezTo>
                    <a:cubicBezTo>
                      <a:pt x="85" y="5"/>
                      <a:pt x="104" y="24"/>
                      <a:pt x="108" y="48"/>
                    </a:cubicBezTo>
                    <a:cubicBezTo>
                      <a:pt x="112" y="76"/>
                      <a:pt x="94" y="102"/>
                      <a:pt x="67" y="108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5"/>
                      <a:pt x="64" y="159"/>
                      <a:pt x="60" y="160"/>
                    </a:cubicBezTo>
                    <a:cubicBezTo>
                      <a:pt x="60" y="160"/>
                      <a:pt x="59" y="160"/>
                      <a:pt x="58" y="160"/>
                    </a:cubicBezTo>
                    <a:close/>
                    <a:moveTo>
                      <a:pt x="54" y="11"/>
                    </a:moveTo>
                    <a:cubicBezTo>
                      <a:pt x="43" y="11"/>
                      <a:pt x="33" y="15"/>
                      <a:pt x="25" y="22"/>
                    </a:cubicBezTo>
                    <a:cubicBezTo>
                      <a:pt x="15" y="31"/>
                      <a:pt x="10" y="43"/>
                      <a:pt x="10" y="56"/>
                    </a:cubicBezTo>
                    <a:cubicBezTo>
                      <a:pt x="10" y="63"/>
                      <a:pt x="12" y="70"/>
                      <a:pt x="16" y="77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7" y="102"/>
                      <a:pt x="59" y="100"/>
                      <a:pt x="61" y="100"/>
                    </a:cubicBezTo>
                    <a:cubicBezTo>
                      <a:pt x="85" y="96"/>
                      <a:pt x="102" y="73"/>
                      <a:pt x="99" y="49"/>
                    </a:cubicBezTo>
                    <a:cubicBezTo>
                      <a:pt x="96" y="29"/>
                      <a:pt x="80" y="14"/>
                      <a:pt x="60" y="11"/>
                    </a:cubicBezTo>
                    <a:cubicBezTo>
                      <a:pt x="58" y="11"/>
                      <a:pt x="56" y="11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xmlns="" id="{A0D12765-6374-1152-9CAE-25F0D6A86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4163" y="2420938"/>
                <a:ext cx="365125" cy="525463"/>
              </a:xfrm>
              <a:custGeom>
                <a:avLst/>
                <a:gdLst>
                  <a:gd name="T0" fmla="*/ 57 w 111"/>
                  <a:gd name="T1" fmla="*/ 160 h 160"/>
                  <a:gd name="T2" fmla="*/ 50 w 111"/>
                  <a:gd name="T3" fmla="*/ 156 h 160"/>
                  <a:gd name="T4" fmla="*/ 50 w 111"/>
                  <a:gd name="T5" fmla="*/ 156 h 160"/>
                  <a:gd name="T6" fmla="*/ 7 w 111"/>
                  <a:gd name="T7" fmla="*/ 82 h 160"/>
                  <a:gd name="T8" fmla="*/ 0 w 111"/>
                  <a:gd name="T9" fmla="*/ 56 h 160"/>
                  <a:gd name="T10" fmla="*/ 18 w 111"/>
                  <a:gd name="T11" fmla="*/ 15 h 160"/>
                  <a:gd name="T12" fmla="*/ 60 w 111"/>
                  <a:gd name="T13" fmla="*/ 2 h 160"/>
                  <a:gd name="T14" fmla="*/ 107 w 111"/>
                  <a:gd name="T15" fmla="*/ 48 h 160"/>
                  <a:gd name="T16" fmla="*/ 66 w 111"/>
                  <a:gd name="T17" fmla="*/ 108 h 160"/>
                  <a:gd name="T18" fmla="*/ 66 w 111"/>
                  <a:gd name="T19" fmla="*/ 151 h 160"/>
                  <a:gd name="T20" fmla="*/ 60 w 111"/>
                  <a:gd name="T21" fmla="*/ 160 h 160"/>
                  <a:gd name="T22" fmla="*/ 57 w 111"/>
                  <a:gd name="T23" fmla="*/ 160 h 160"/>
                  <a:gd name="T24" fmla="*/ 54 w 111"/>
                  <a:gd name="T25" fmla="*/ 11 h 160"/>
                  <a:gd name="T26" fmla="*/ 24 w 111"/>
                  <a:gd name="T27" fmla="*/ 22 h 160"/>
                  <a:gd name="T28" fmla="*/ 9 w 111"/>
                  <a:gd name="T29" fmla="*/ 56 h 160"/>
                  <a:gd name="T30" fmla="*/ 15 w 111"/>
                  <a:gd name="T31" fmla="*/ 77 h 160"/>
                  <a:gd name="T32" fmla="*/ 57 w 111"/>
                  <a:gd name="T33" fmla="*/ 148 h 160"/>
                  <a:gd name="T34" fmla="*/ 57 w 111"/>
                  <a:gd name="T35" fmla="*/ 104 h 160"/>
                  <a:gd name="T36" fmla="*/ 61 w 111"/>
                  <a:gd name="T37" fmla="*/ 100 h 160"/>
                  <a:gd name="T38" fmla="*/ 98 w 111"/>
                  <a:gd name="T39" fmla="*/ 49 h 160"/>
                  <a:gd name="T40" fmla="*/ 59 w 111"/>
                  <a:gd name="T41" fmla="*/ 11 h 160"/>
                  <a:gd name="T42" fmla="*/ 54 w 111"/>
                  <a:gd name="T4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160">
                    <a:moveTo>
                      <a:pt x="57" y="160"/>
                    </a:moveTo>
                    <a:cubicBezTo>
                      <a:pt x="55" y="160"/>
                      <a:pt x="52" y="158"/>
                      <a:pt x="50" y="156"/>
                    </a:cubicBezTo>
                    <a:cubicBezTo>
                      <a:pt x="50" y="156"/>
                      <a:pt x="50" y="156"/>
                      <a:pt x="50" y="156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2" y="74"/>
                      <a:pt x="0" y="64"/>
                      <a:pt x="0" y="56"/>
                    </a:cubicBezTo>
                    <a:cubicBezTo>
                      <a:pt x="0" y="40"/>
                      <a:pt x="6" y="26"/>
                      <a:pt x="18" y="15"/>
                    </a:cubicBezTo>
                    <a:cubicBezTo>
                      <a:pt x="29" y="5"/>
                      <a:pt x="45" y="0"/>
                      <a:pt x="60" y="2"/>
                    </a:cubicBezTo>
                    <a:cubicBezTo>
                      <a:pt x="84" y="5"/>
                      <a:pt x="104" y="24"/>
                      <a:pt x="107" y="48"/>
                    </a:cubicBezTo>
                    <a:cubicBezTo>
                      <a:pt x="111" y="76"/>
                      <a:pt x="93" y="102"/>
                      <a:pt x="66" y="108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6" y="155"/>
                      <a:pt x="63" y="159"/>
                      <a:pt x="60" y="160"/>
                    </a:cubicBezTo>
                    <a:cubicBezTo>
                      <a:pt x="59" y="160"/>
                      <a:pt x="58" y="160"/>
                      <a:pt x="57" y="160"/>
                    </a:cubicBezTo>
                    <a:close/>
                    <a:moveTo>
                      <a:pt x="54" y="11"/>
                    </a:moveTo>
                    <a:cubicBezTo>
                      <a:pt x="43" y="11"/>
                      <a:pt x="32" y="15"/>
                      <a:pt x="24" y="22"/>
                    </a:cubicBezTo>
                    <a:cubicBezTo>
                      <a:pt x="14" y="31"/>
                      <a:pt x="9" y="43"/>
                      <a:pt x="9" y="56"/>
                    </a:cubicBezTo>
                    <a:cubicBezTo>
                      <a:pt x="9" y="63"/>
                      <a:pt x="11" y="70"/>
                      <a:pt x="15" y="77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7" y="102"/>
                      <a:pt x="58" y="100"/>
                      <a:pt x="61" y="100"/>
                    </a:cubicBezTo>
                    <a:cubicBezTo>
                      <a:pt x="85" y="96"/>
                      <a:pt x="101" y="73"/>
                      <a:pt x="98" y="49"/>
                    </a:cubicBezTo>
                    <a:cubicBezTo>
                      <a:pt x="95" y="29"/>
                      <a:pt x="79" y="14"/>
                      <a:pt x="59" y="11"/>
                    </a:cubicBezTo>
                    <a:cubicBezTo>
                      <a:pt x="57" y="11"/>
                      <a:pt x="56" y="11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4929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174842"/>
          </a:xfrm>
        </p:spPr>
        <p:txBody>
          <a:bodyPr/>
          <a:lstStyle/>
          <a:p>
            <a:r>
              <a:rPr lang="en-US" dirty="0"/>
              <a:t>EBSCO &amp; O</a:t>
            </a:r>
            <a:r>
              <a:rPr lang="pl-PL" dirty="0"/>
              <a:t>pen infrastructure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034"/>
            <a:ext cx="10515599" cy="429525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Koncentrujemy się na interoperacyjności poprzez</a:t>
            </a:r>
            <a:r>
              <a:rPr lang="en-US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Rozwijanie naszych platform, aby biblioteki mogły integrować się z usługami innych firm, które najlepiej służą użytkownikom bibliotek.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Zapewnienie integracji z ILS, usługami uwierzytelniania, czy systemami zarządzania nauczaniem i innymi.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Tworzenie konkretnych integracji dla naszych klientów, takich jak: 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/>
              <a:t>Integracja EDS i </a:t>
            </a:r>
            <a:r>
              <a:rPr lang="pl-PL" sz="1800" dirty="0" err="1"/>
              <a:t>EBSCOhost</a:t>
            </a:r>
            <a:r>
              <a:rPr lang="pl-PL" sz="1800" dirty="0"/>
              <a:t> z systemami zarządzania nauczaniem za pośrednictwem LTI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/>
              <a:t>Integracja GOBI z systemami ILS innych firm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/>
              <a:t>Integracja FOLIO z oprogramowaniem do tworzenia list czytelniczych</a:t>
            </a:r>
            <a:endParaRPr 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314989"/>
          </a:xfrm>
        </p:spPr>
        <p:txBody>
          <a:bodyPr/>
          <a:lstStyle/>
          <a:p>
            <a:r>
              <a:rPr lang="pl-PL" dirty="0"/>
              <a:t>Nasz cel: dostarczanie najlepszych usług dla użytkowników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04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174842"/>
          </a:xfrm>
        </p:spPr>
        <p:txBody>
          <a:bodyPr/>
          <a:lstStyle/>
          <a:p>
            <a:r>
              <a:rPr lang="en-US" dirty="0"/>
              <a:t>EBSCO &amp; </a:t>
            </a:r>
            <a:r>
              <a:rPr lang="pl-PL" dirty="0"/>
              <a:t>Open</a:t>
            </a:r>
            <a:r>
              <a:rPr lang="en-US" dirty="0"/>
              <a:t> Linked Data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1172"/>
            <a:ext cx="10714703" cy="429525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Wplatamy biblioteki w sieć poprzez: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Przekształcanie katalogów bibliotecznych przy użyciu BIBFRAME, otwartego standardu, aby zasoby biblioteczne były połączone i widoczne w sieci.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Wykorzystanie BIBFRAME do łączenia zasobów bibliotecznych z innymi źródłami danych w sieci.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Wzbogacanie zasobów bibliotecznych o dane z wiarygodnych źródeł.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Łączenie katalogów w ramach wykresu, aby pomóc bibliotekom zidentyfikować mocne i słabe strony ich zbiorów w odniesieniu do pozycji, osób, tematów i nie tylko.</a:t>
            </a:r>
            <a:endParaRPr lang="en-US" sz="2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890956" cy="466121"/>
          </a:xfrm>
        </p:spPr>
        <p:txBody>
          <a:bodyPr/>
          <a:lstStyle/>
          <a:p>
            <a:r>
              <a:rPr lang="pl-PL" sz="2700" dirty="0"/>
              <a:t>Nasz cel: sprawić, by zasoby biblioteczne były połączone i widoczne w sieci.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8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232ADCC4-BB55-6D82-EC93-CAD03618A6E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588329" y="1536141"/>
            <a:ext cx="955961" cy="3243677"/>
          </a:xfrm>
          <a:prstGeom prst="bentConnector3">
            <a:avLst>
              <a:gd name="adj1" fmla="val -23913"/>
            </a:avLst>
          </a:prstGeom>
          <a:ln w="12700" cap="rnd">
            <a:solidFill>
              <a:schemeClr val="bg1">
                <a:lumMod val="5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xmlns="" id="{084C4B43-4B28-FF1D-17CD-BD1ED4D53E63}"/>
              </a:ext>
            </a:extLst>
          </p:cNvPr>
          <p:cNvCxnSpPr>
            <a:cxnSpLocks/>
          </p:cNvCxnSpPr>
          <p:nvPr/>
        </p:nvCxnSpPr>
        <p:spPr>
          <a:xfrm flipV="1">
            <a:off x="7647709" y="1536142"/>
            <a:ext cx="672533" cy="3243677"/>
          </a:xfrm>
          <a:prstGeom prst="bentConnector3">
            <a:avLst>
              <a:gd name="adj1" fmla="val 133991"/>
            </a:avLst>
          </a:prstGeom>
          <a:ln w="12700" cap="rnd">
            <a:solidFill>
              <a:schemeClr val="bg1">
                <a:lumMod val="5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63AC3419-A969-E0EC-3C7C-791A2C874E14}"/>
              </a:ext>
            </a:extLst>
          </p:cNvPr>
          <p:cNvSpPr/>
          <p:nvPr/>
        </p:nvSpPr>
        <p:spPr>
          <a:xfrm rot="10800000">
            <a:off x="8257898" y="2683462"/>
            <a:ext cx="595739" cy="43641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64997B-3CB8-53C9-B900-E5A0BC330266}"/>
              </a:ext>
            </a:extLst>
          </p:cNvPr>
          <p:cNvSpPr txBox="1"/>
          <p:nvPr/>
        </p:nvSpPr>
        <p:spPr>
          <a:xfrm>
            <a:off x="33560" y="2791692"/>
            <a:ext cx="3473428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Łączenie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katalogów z innymi katalogami i źródłami danych w ramach stale rozbudowywanego grafu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315B9A-054B-7BFA-CF75-AB3C605A1DCB}"/>
              </a:ext>
            </a:extLst>
          </p:cNvPr>
          <p:cNvSpPr txBox="1"/>
          <p:nvPr/>
        </p:nvSpPr>
        <p:spPr>
          <a:xfrm>
            <a:off x="8853636" y="2578505"/>
            <a:ext cx="336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przekształcenie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FC268B72-AB83-EEFB-99A3-EC5F12664250}"/>
              </a:ext>
            </a:extLst>
          </p:cNvPr>
          <p:cNvSpPr/>
          <p:nvPr/>
        </p:nvSpPr>
        <p:spPr>
          <a:xfrm>
            <a:off x="3068778" y="2791692"/>
            <a:ext cx="595739" cy="436418"/>
          </a:xfrm>
          <a:prstGeom prst="downArrow">
            <a:avLst/>
          </a:prstGeom>
          <a:solidFill>
            <a:srgbClr val="177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xmlns="" id="{D55BDCD8-4679-B520-CD86-E94FF36D1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0" t="6952"/>
          <a:stretch/>
        </p:blipFill>
        <p:spPr>
          <a:xfrm>
            <a:off x="3751009" y="2791692"/>
            <a:ext cx="4537334" cy="3243677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4D6CF5B1-79B3-7C24-49A4-CEF4AF69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019" y="3224836"/>
            <a:ext cx="1551709" cy="155170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B5F180A3-3ECF-52F8-3F28-BC118CAE1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96" y="176384"/>
            <a:ext cx="2507078" cy="2507078"/>
          </a:xfrm>
          <a:prstGeom prst="rect">
            <a:avLst/>
          </a:prstGeom>
        </p:spPr>
      </p:pic>
      <p:pic>
        <p:nvPicPr>
          <p:cNvPr id="2" name="Picture 2" descr="BIBFRAME Logo">
            <a:extLst>
              <a:ext uri="{FF2B5EF4-FFF2-40B4-BE49-F238E27FC236}">
                <a16:creationId xmlns:a16="http://schemas.microsoft.com/office/drawing/2014/main" xmlns="" id="{9ECD5639-646D-FE95-EC96-217BCBF4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021" y="1100997"/>
            <a:ext cx="872718" cy="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93E6C11-4D55-9D75-2126-C742A8592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532" y="2013149"/>
            <a:ext cx="2692487" cy="888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151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174842"/>
          </a:xfrm>
        </p:spPr>
        <p:txBody>
          <a:bodyPr/>
          <a:lstStyle/>
          <a:p>
            <a:r>
              <a:rPr lang="en-US" dirty="0"/>
              <a:t>EBSCO &amp;</a:t>
            </a:r>
            <a:r>
              <a:rPr lang="pl-PL" dirty="0"/>
              <a:t> Open source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034"/>
            <a:ext cx="10645877" cy="4295255"/>
          </a:xfrm>
        </p:spPr>
        <p:txBody>
          <a:bodyPr/>
          <a:lstStyle/>
          <a:p>
            <a:pPr marL="0" indent="0">
              <a:buNone/>
            </a:pPr>
            <a:r>
              <a:rPr lang="pl-PL" sz="2500" dirty="0"/>
              <a:t>Wspieramy open source poprzez:</a:t>
            </a:r>
            <a:endParaRPr lang="en-US" sz="2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Przyczynianie się do rozwoju FOLIO, platformy usług bibliotecznych typu open source.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Dostarczanie pełnego pakietu usług FOLIO wraz z wdrożeniem/migracją, szkoleniami, hostingiem i wsparciem. 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Uczestnictwo w społeczności FOLIO wraz z bibliotekami i innymi dostawcami usług.</a:t>
            </a:r>
            <a:endParaRPr lang="en-US" sz="2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466121"/>
          </a:xfrm>
        </p:spPr>
        <p:txBody>
          <a:bodyPr/>
          <a:lstStyle/>
          <a:p>
            <a:r>
              <a:rPr lang="pl-PL" dirty="0"/>
              <a:t>Nasz cel: zapewnić bibliotekom wybór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15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174842"/>
          </a:xfrm>
        </p:spPr>
        <p:txBody>
          <a:bodyPr/>
          <a:lstStyle/>
          <a:p>
            <a:r>
              <a:rPr lang="en-US" dirty="0"/>
              <a:t>EBSCO &amp; Open Community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CD581-05E1-FB49-8A49-701E6A9C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034"/>
            <a:ext cx="10342418" cy="429525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Wspieramy Otwartą Społeczność poprzez: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Organizowanie webinariów i osobistych prezentacji z liderami myśli bibliotecznej.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</a:t>
            </a:r>
            <a:r>
              <a:rPr lang="pl-PL" sz="2200" dirty="0"/>
              <a:t>rezentowanie naszego podejścia do OPEN na konferencjach, spotkaniach rady doradczej i wydarzeniach organizowanych przez EBSCO.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</a:t>
            </a:r>
            <a:r>
              <a:rPr lang="pl-PL" sz="2200" dirty="0"/>
              <a:t>rowadzenie kampanii marketingowych podkreślających nasze podejście do różnych obszarów OPEN.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Wspieranie otwartej społeczności </a:t>
            </a:r>
            <a:r>
              <a:rPr lang="en-US" sz="2200" dirty="0"/>
              <a:t>na platformie</a:t>
            </a:r>
            <a:r>
              <a:rPr lang="pl-PL" sz="2200" dirty="0"/>
              <a:t>: </a:t>
            </a:r>
            <a:r>
              <a:rPr lang="pl-PL" sz="2200" dirty="0">
                <a:hlinkClick r:id="rId3"/>
              </a:rPr>
              <a:t>https://communities.ebsco.com/</a:t>
            </a:r>
            <a:endParaRPr lang="en-US" sz="2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E1720B-A3DF-D74D-8BCA-240AB18F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466121"/>
          </a:xfrm>
        </p:spPr>
        <p:txBody>
          <a:bodyPr/>
          <a:lstStyle/>
          <a:p>
            <a:r>
              <a:rPr lang="pl-PL" dirty="0"/>
              <a:t>Nasz cel: wspieranie dialogu i komunikacji wokół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32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ae9b81f848b5fa5767719355e4aa2e36870"/>
</p:tagLst>
</file>

<file path=ppt/theme/theme1.xml><?xml version="1.0" encoding="utf-8"?>
<a:theme xmlns:a="http://schemas.openxmlformats.org/drawingml/2006/main" name="EDS Academic - Cover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EBSCO General - Body">
  <a:themeElements>
    <a:clrScheme name="EBSCO-White">
      <a:dk1>
        <a:srgbClr val="27282A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68741"/>
      </a:accent3>
      <a:accent4>
        <a:srgbClr val="B31782"/>
      </a:accent4>
      <a:accent5>
        <a:srgbClr val="80BC00"/>
      </a:accent5>
      <a:accent6>
        <a:srgbClr val="8A8A8A"/>
      </a:accent6>
      <a:hlink>
        <a:srgbClr val="3E75CF"/>
      </a:hlink>
      <a:folHlink>
        <a:srgbClr val="B3178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1.xml><?xml version="1.0" encoding="utf-8"?>
<a:theme xmlns:a="http://schemas.openxmlformats.org/drawingml/2006/main" name="6_EDS Academic - Body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spcBef>
            <a:spcPts val="1800"/>
          </a:spcBef>
          <a:defRPr sz="2800" kern="0" dirty="0">
            <a:solidFill>
              <a:srgbClr val="FFFFFF"/>
            </a:solidFill>
            <a:latin typeface="+mn-lt"/>
            <a:ea typeface="+mn-ea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2.xml><?xml version="1.0" encoding="utf-8"?>
<a:theme xmlns:a="http://schemas.openxmlformats.org/drawingml/2006/main" name="7_EBSCO General - Body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B31782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DS Academic - Body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spcBef>
            <a:spcPts val="1800"/>
          </a:spcBef>
          <a:defRPr sz="2800" kern="0" dirty="0">
            <a:solidFill>
              <a:srgbClr val="FFFFFF"/>
            </a:solidFill>
            <a:latin typeface="+mn-lt"/>
            <a:ea typeface="+mn-ea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2_EDS Academic - Body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spcBef>
            <a:spcPts val="1800"/>
          </a:spcBef>
          <a:defRPr sz="2800" kern="0" dirty="0">
            <a:solidFill>
              <a:srgbClr val="FFFFFF"/>
            </a:solidFill>
            <a:latin typeface="+mn-lt"/>
            <a:ea typeface="+mn-ea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6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5_EDS Academic - Body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spcBef>
            <a:spcPts val="1800"/>
          </a:spcBef>
          <a:defRPr sz="2800" kern="0" dirty="0">
            <a:solidFill>
              <a:srgbClr val="FFFFFF"/>
            </a:solidFill>
            <a:latin typeface="+mn-lt"/>
            <a:ea typeface="+mn-ea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6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8.xml><?xml version="1.0" encoding="utf-8"?>
<a:theme xmlns:a="http://schemas.openxmlformats.org/drawingml/2006/main" name="3_EBSCO General - Body">
  <a:themeElements>
    <a:clrScheme name="EBSCO-Navy">
      <a:dk1>
        <a:srgbClr val="27282A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68741"/>
      </a:accent3>
      <a:accent4>
        <a:srgbClr val="B31782"/>
      </a:accent4>
      <a:accent5>
        <a:srgbClr val="80BC00"/>
      </a:accent5>
      <a:accent6>
        <a:srgbClr val="8A8A8A"/>
      </a:accent6>
      <a:hlink>
        <a:srgbClr val="3E75CF"/>
      </a:hlink>
      <a:folHlink>
        <a:srgbClr val="B3178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9.xml><?xml version="1.0" encoding="utf-8"?>
<a:theme xmlns:a="http://schemas.openxmlformats.org/drawingml/2006/main" name="5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85d30998-05f0-43b2-a7a9-5f476e67833d" xsi:nil="true"/>
    <lcf76f155ced4ddcb4097134ff3c332f xmlns="0062a5e5-10fb-4c1d-9c11-26fc124b85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95EF577727442A57C046760FD72B1" ma:contentTypeVersion="13" ma:contentTypeDescription="Create a new document." ma:contentTypeScope="" ma:versionID="331063e92960f3e741866850e9705d37">
  <xsd:schema xmlns:xsd="http://www.w3.org/2001/XMLSchema" xmlns:xs="http://www.w3.org/2001/XMLSchema" xmlns:p="http://schemas.microsoft.com/office/2006/metadata/properties" xmlns:ns2="0062a5e5-10fb-4c1d-9c11-26fc124b8564" xmlns:ns3="85d30998-05f0-43b2-a7a9-5f476e67833d" targetNamespace="http://schemas.microsoft.com/office/2006/metadata/properties" ma:root="true" ma:fieldsID="5ba0a475d758bac82dc6c6de0bf43e3c" ns2:_="" ns3:_="">
    <xsd:import namespace="0062a5e5-10fb-4c1d-9c11-26fc124b8564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2a5e5-10fb-4c1d-9c11-26fc124b8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8b32b20-bdd4-4bec-8eb3-7feac8209c6c}" ma:internalName="TaxCatchAll" ma:showField="CatchAllData" ma:web="433ab683-db71-4fa7-9c54-3ecc2228f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CA672-EA83-429D-9DF6-B3AA697C68BC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062a5e5-10fb-4c1d-9c11-26fc124b8564"/>
    <ds:schemaRef ds:uri="85d30998-05f0-43b2-a7a9-5f476e67833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DE3A02-22D3-4E34-A6B7-CA6ADB5BE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2a5e5-10fb-4c1d-9c11-26fc124b8564"/>
    <ds:schemaRef ds:uri="85d30998-05f0-43b2-a7a9-5f476e67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FF1D44-042F-4FB0-BEB9-6043B7C96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Niestandardowy</PresentationFormat>
  <Paragraphs>74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11</vt:i4>
      </vt:variant>
    </vt:vector>
  </HeadingPairs>
  <TitlesOfParts>
    <vt:vector size="24" baseType="lpstr">
      <vt:lpstr>EDS Academic - Cover</vt:lpstr>
      <vt:lpstr>1_EDS Academic - Body</vt:lpstr>
      <vt:lpstr>2_EDS Academic - Body</vt:lpstr>
      <vt:lpstr>6_EBSCO General - Body</vt:lpstr>
      <vt:lpstr>5_EDS Academic - Body</vt:lpstr>
      <vt:lpstr>1_EBSCO General - Body</vt:lpstr>
      <vt:lpstr>4_EBSCO General - Body</vt:lpstr>
      <vt:lpstr>3_EBSCO General - Body</vt:lpstr>
      <vt:lpstr>5_EBSCO General - Body</vt:lpstr>
      <vt:lpstr>2_EBSCO General - Body</vt:lpstr>
      <vt:lpstr>6_EDS Academic - Body</vt:lpstr>
      <vt:lpstr>7_EBSCO General - Body</vt:lpstr>
      <vt:lpstr>Motyw pakietu Office</vt:lpstr>
      <vt:lpstr>EBSCO  Obszary priorytetowe związane ze wsparciem idei OPEN</vt:lpstr>
      <vt:lpstr>EBSCO wspiera OPEN  </vt:lpstr>
      <vt:lpstr>EBSCO &amp; Open Access  </vt:lpstr>
      <vt:lpstr>Slajd 4</vt:lpstr>
      <vt:lpstr>EBSCO &amp; Open infrastructure  </vt:lpstr>
      <vt:lpstr>EBSCO &amp; Open Linked Data  </vt:lpstr>
      <vt:lpstr>Slajd 7</vt:lpstr>
      <vt:lpstr>EBSCO &amp; Open source  </vt:lpstr>
      <vt:lpstr>EBSCO &amp; Open Community  </vt:lpstr>
      <vt:lpstr>Obszary priorytetowe EBSCO związane ze wsparciem idei OPEN</vt:lpstr>
      <vt:lpstr>Dziękuję za uwagę</vt:lpstr>
    </vt:vector>
  </TitlesOfParts>
  <Company>EBSCO Publishing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EBSCO Discovery Service for Academic</dc:title>
  <dc:creator>EBSCO Publishing</dc:creator>
  <cp:lastModifiedBy>HP</cp:lastModifiedBy>
  <cp:revision>1183</cp:revision>
  <dcterms:created xsi:type="dcterms:W3CDTF">2009-06-26T20:52:49Z</dcterms:created>
  <dcterms:modified xsi:type="dcterms:W3CDTF">2023-11-23T19:11:43Z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1">
    <vt:lpwstr/>
  </property>
  <property fmtid="{D5CDD505-2E9C-101B-9397-08002B2CF9AE}" pid="3" name="LastUpdate">
    <vt:lpwstr>2012-01-24T00:00:00Z</vt:lpwstr>
  </property>
  <property fmtid="{D5CDD505-2E9C-101B-9397-08002B2CF9AE}" pid="4" name="ContentType">
    <vt:lpwstr>Document</vt:lpwstr>
  </property>
  <property fmtid="{D5CDD505-2E9C-101B-9397-08002B2CF9AE}" pid="5" name="ContentTypeId">
    <vt:lpwstr>0x010100C0595EF577727442A57C046760FD72B1</vt:lpwstr>
  </property>
  <property fmtid="{D5CDD505-2E9C-101B-9397-08002B2CF9AE}" pid="6" name="MediaServiceImageTags">
    <vt:lpwstr/>
  </property>
</Properties>
</file>