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90" r:id="rId3"/>
    <p:sldId id="301" r:id="rId4"/>
    <p:sldId id="265" r:id="rId5"/>
    <p:sldId id="292" r:id="rId6"/>
    <p:sldId id="266" r:id="rId7"/>
    <p:sldId id="330" r:id="rId8"/>
    <p:sldId id="331" r:id="rId9"/>
    <p:sldId id="280" r:id="rId10"/>
    <p:sldId id="272" r:id="rId11"/>
    <p:sldId id="285" r:id="rId12"/>
    <p:sldId id="32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C73"/>
    <a:srgbClr val="303A48"/>
    <a:srgbClr val="EF8A64"/>
    <a:srgbClr val="99CC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892" autoAdjust="0"/>
    <p:restoredTop sz="87813"/>
  </p:normalViewPr>
  <p:slideViewPr>
    <p:cSldViewPr snapToGrid="0">
      <p:cViewPr varScale="1">
        <p:scale>
          <a:sx n="57" d="100"/>
          <a:sy n="57" d="100"/>
        </p:scale>
        <p:origin x="-41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D6CC-2095-4955-8127-5560CEB60A03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AAF1-D2C0-4A6A-93B1-648ED7BCDD2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4138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for </a:t>
            </a: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and </a:t>
            </a:r>
            <a:r>
              <a:rPr lang="de-DE" dirty="0" err="1"/>
              <a:t>joining</a:t>
            </a:r>
            <a:r>
              <a:rPr lang="de-DE" dirty="0"/>
              <a:t> to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Central and Eastern European Online Library, </a:t>
            </a:r>
            <a:r>
              <a:rPr lang="de-DE" dirty="0" err="1"/>
              <a:t>owned</a:t>
            </a:r>
            <a:r>
              <a:rPr lang="de-DE" dirty="0"/>
              <a:t> and </a:t>
            </a:r>
            <a:r>
              <a:rPr lang="de-DE" dirty="0" err="1"/>
              <a:t>operated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CEEOL GmbH in Frankfurt am Main.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8926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Libraries </a:t>
            </a:r>
            <a:r>
              <a:rPr lang="de-DE" dirty="0" err="1"/>
              <a:t>worldwide</a:t>
            </a:r>
            <a:r>
              <a:rPr lang="de-DE" dirty="0"/>
              <a:t> </a:t>
            </a:r>
            <a:r>
              <a:rPr lang="de-DE" dirty="0" err="1"/>
              <a:t>appreciate</a:t>
            </a:r>
            <a:r>
              <a:rPr lang="de-DE" dirty="0"/>
              <a:t> </a:t>
            </a:r>
            <a:r>
              <a:rPr lang="de-DE" dirty="0" err="1"/>
              <a:t>CEEOL´s</a:t>
            </a:r>
            <a:r>
              <a:rPr lang="de-DE" dirty="0"/>
              <a:t> services for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scholars</a:t>
            </a:r>
            <a:r>
              <a:rPr lang="de-DE" dirty="0"/>
              <a:t> and </a:t>
            </a:r>
            <a:r>
              <a:rPr lang="de-DE" dirty="0" err="1"/>
              <a:t>patrons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offer</a:t>
            </a:r>
            <a:r>
              <a:rPr lang="de-DE" dirty="0"/>
              <a:t> FTE-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journal</a:t>
            </a:r>
            <a:r>
              <a:rPr lang="de-DE" dirty="0"/>
              <a:t> </a:t>
            </a:r>
            <a:r>
              <a:rPr lang="de-DE" dirty="0" err="1"/>
              <a:t>subscription</a:t>
            </a:r>
            <a:r>
              <a:rPr lang="de-DE" dirty="0"/>
              <a:t> and an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-time-</a:t>
            </a:r>
            <a:r>
              <a:rPr lang="de-DE" dirty="0" err="1"/>
              <a:t>purchase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eBooks.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fulltext-indexing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GoogleScholar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in 2004, at </a:t>
            </a:r>
            <a:r>
              <a:rPr lang="de-DE" dirty="0" err="1"/>
              <a:t>the</a:t>
            </a:r>
            <a:r>
              <a:rPr lang="de-DE" dirty="0"/>
              <a:t> time,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GoogleScholar</a:t>
            </a:r>
            <a:r>
              <a:rPr lang="de-DE" dirty="0"/>
              <a:t> was in a BETA-Version and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in „</a:t>
            </a:r>
            <a:r>
              <a:rPr lang="de-DE" dirty="0" err="1"/>
              <a:t>small</a:t>
            </a:r>
            <a:r>
              <a:rPr lang="de-DE" dirty="0"/>
              <a:t> /minor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diacritics</a:t>
            </a:r>
            <a:r>
              <a:rPr lang="de-DE" dirty="0"/>
              <a:t>/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characters</a:t>
            </a:r>
            <a:r>
              <a:rPr lang="de-DE" dirty="0"/>
              <a:t>“,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gladly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17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r>
              <a:rPr lang="de-DE" dirty="0" err="1">
                <a:sym typeface="Wingdings" panose="05000000000000000000" pitchFamily="2" charset="2"/>
              </a:rPr>
              <a:t>During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years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also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established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cooperation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vendors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ProQuest</a:t>
            </a:r>
            <a:r>
              <a:rPr lang="de-DE" dirty="0">
                <a:sym typeface="Wingdings" panose="05000000000000000000" pitchFamily="2" charset="2"/>
              </a:rPr>
              <a:t>/EBSCO) for </a:t>
            </a:r>
            <a:r>
              <a:rPr lang="de-DE" dirty="0" err="1">
                <a:sym typeface="Wingdings" panose="05000000000000000000" pitchFamily="2" charset="2"/>
              </a:rPr>
              <a:t>indexing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4871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offer</a:t>
            </a:r>
            <a:r>
              <a:rPr lang="de-DE" dirty="0"/>
              <a:t> a 4-week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journal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.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of </a:t>
            </a:r>
            <a:r>
              <a:rPr lang="de-DE" dirty="0" err="1"/>
              <a:t>you</a:t>
            </a:r>
            <a:r>
              <a:rPr lang="de-DE" dirty="0"/>
              <a:t>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librarian</a:t>
            </a:r>
            <a:r>
              <a:rPr lang="de-DE" dirty="0"/>
              <a:t> –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consider</a:t>
            </a:r>
            <a:r>
              <a:rPr lang="de-DE" dirty="0"/>
              <a:t> an </a:t>
            </a:r>
            <a:r>
              <a:rPr lang="de-DE" dirty="0" err="1"/>
              <a:t>evaluation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CEEOL </a:t>
            </a:r>
            <a:r>
              <a:rPr lang="de-DE" dirty="0" err="1"/>
              <a:t>repository</a:t>
            </a:r>
            <a:r>
              <a:rPr lang="de-DE" dirty="0"/>
              <a:t>,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glad</a:t>
            </a:r>
            <a:r>
              <a:rPr lang="de-DE" dirty="0"/>
              <a:t> to open a </a:t>
            </a:r>
            <a:r>
              <a:rPr lang="de-DE" dirty="0" err="1"/>
              <a:t>trial</a:t>
            </a:r>
            <a:r>
              <a:rPr lang="de-DE" dirty="0"/>
              <a:t> for your </a:t>
            </a:r>
            <a:r>
              <a:rPr lang="de-DE" dirty="0" err="1"/>
              <a:t>institution</a:t>
            </a:r>
            <a:r>
              <a:rPr lang="de-DE" dirty="0"/>
              <a:t> and </a:t>
            </a:r>
            <a:r>
              <a:rPr lang="de-DE" dirty="0" err="1"/>
              <a:t>answer</a:t>
            </a:r>
            <a:r>
              <a:rPr lang="de-DE" dirty="0"/>
              <a:t> your </a:t>
            </a:r>
            <a:r>
              <a:rPr lang="de-DE" dirty="0" err="1"/>
              <a:t>questions</a:t>
            </a:r>
            <a:r>
              <a:rPr lang="de-DE" dirty="0"/>
              <a:t>.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138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Back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</a:t>
            </a:r>
            <a:r>
              <a:rPr lang="de-DE" dirty="0"/>
              <a:t> 90ies –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no-one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showed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in Central/Eastern/</a:t>
            </a:r>
            <a:r>
              <a:rPr lang="de-DE" dirty="0" err="1"/>
              <a:t>Southeastern</a:t>
            </a:r>
            <a:r>
              <a:rPr lang="de-DE" dirty="0"/>
              <a:t> European native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humanities</a:t>
            </a:r>
            <a:r>
              <a:rPr lang="de-DE" dirty="0"/>
              <a:t> and social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– at </a:t>
            </a:r>
            <a:r>
              <a:rPr lang="de-DE" dirty="0" err="1"/>
              <a:t>that</a:t>
            </a:r>
            <a:r>
              <a:rPr lang="de-DE" dirty="0"/>
              <a:t> time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to </a:t>
            </a:r>
            <a:r>
              <a:rPr lang="de-DE" dirty="0" err="1"/>
              <a:t>establish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network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publishers</a:t>
            </a:r>
            <a:r>
              <a:rPr lang="de-DE" dirty="0"/>
              <a:t> in CEE/SEE, </a:t>
            </a:r>
            <a:r>
              <a:rPr lang="de-DE" dirty="0" err="1"/>
              <a:t>convince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to </a:t>
            </a:r>
            <a:r>
              <a:rPr lang="de-DE" dirty="0" err="1"/>
              <a:t>join</a:t>
            </a:r>
            <a:r>
              <a:rPr lang="de-DE" dirty="0"/>
              <a:t> us,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and to find </a:t>
            </a:r>
            <a:r>
              <a:rPr lang="de-DE" dirty="0" err="1"/>
              <a:t>worldwide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readership</a:t>
            </a:r>
            <a:r>
              <a:rPr lang="de-DE" dirty="0"/>
              <a:t> for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authors</a:t>
            </a:r>
            <a:r>
              <a:rPr lang="de-DE" dirty="0"/>
              <a:t> and </a:t>
            </a:r>
            <a:r>
              <a:rPr lang="de-DE" dirty="0" err="1"/>
              <a:t>publications</a:t>
            </a:r>
            <a:r>
              <a:rPr lang="de-DE" dirty="0"/>
              <a:t>. The </a:t>
            </a:r>
            <a:r>
              <a:rPr lang="de-DE" dirty="0" err="1"/>
              <a:t>results</a:t>
            </a:r>
            <a:r>
              <a:rPr lang="de-DE" dirty="0"/>
              <a:t> of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journey</a:t>
            </a:r>
            <a:r>
              <a:rPr lang="de-DE" dirty="0"/>
              <a:t> are: </a:t>
            </a:r>
            <a:r>
              <a:rPr lang="de-DE" b="1" i="1" dirty="0"/>
              <a:t>HERE THE FIGURES OF THE SLIGHT</a:t>
            </a:r>
            <a:r>
              <a:rPr lang="de-DE" dirty="0"/>
              <a:t> . Even in </a:t>
            </a:r>
            <a:r>
              <a:rPr lang="de-DE" dirty="0" err="1"/>
              <a:t>spite</a:t>
            </a:r>
            <a:r>
              <a:rPr lang="de-DE" dirty="0"/>
              <a:t> of strong international </a:t>
            </a:r>
            <a:r>
              <a:rPr lang="de-DE" dirty="0" err="1"/>
              <a:t>vendors</a:t>
            </a:r>
            <a:r>
              <a:rPr lang="de-DE" dirty="0"/>
              <a:t>,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/initiatives of national </a:t>
            </a:r>
            <a:r>
              <a:rPr lang="de-DE" dirty="0" err="1"/>
              <a:t>repositories</a:t>
            </a:r>
            <a:r>
              <a:rPr lang="de-DE" dirty="0"/>
              <a:t>, CEEOL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to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POINT of Departure for </a:t>
            </a:r>
            <a:r>
              <a:rPr lang="de-DE" dirty="0" err="1"/>
              <a:t>scholars</a:t>
            </a:r>
            <a:r>
              <a:rPr lang="de-DE" dirty="0"/>
              <a:t>, </a:t>
            </a:r>
            <a:r>
              <a:rPr lang="de-DE" dirty="0" err="1"/>
              <a:t>researchers</a:t>
            </a:r>
            <a:r>
              <a:rPr lang="de-DE" dirty="0"/>
              <a:t>,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academics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are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of Europe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subjects</a:t>
            </a:r>
            <a:r>
              <a:rPr lang="de-DE" dirty="0"/>
              <a:t>. And – from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perception</a:t>
            </a:r>
            <a:r>
              <a:rPr lang="de-DE" dirty="0"/>
              <a:t> – CEEOL </a:t>
            </a:r>
            <a:r>
              <a:rPr lang="de-DE" dirty="0" err="1"/>
              <a:t>became</a:t>
            </a:r>
            <a:r>
              <a:rPr lang="de-DE" dirty="0"/>
              <a:t> „The Memory of Post-</a:t>
            </a:r>
            <a:r>
              <a:rPr lang="de-DE" dirty="0" err="1"/>
              <a:t>Communist</a:t>
            </a:r>
            <a:r>
              <a:rPr lang="de-DE" dirty="0"/>
              <a:t> Europe“.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8133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JOURNALS per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in Central-East and </a:t>
            </a:r>
            <a:r>
              <a:rPr lang="de-DE" dirty="0" err="1"/>
              <a:t>Southeast</a:t>
            </a:r>
            <a:r>
              <a:rPr lang="de-DE" dirty="0"/>
              <a:t> Europe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of </a:t>
            </a:r>
            <a:r>
              <a:rPr lang="de-DE" dirty="0" err="1"/>
              <a:t>Humanities</a:t>
            </a:r>
            <a:r>
              <a:rPr lang="de-DE" dirty="0"/>
              <a:t> and </a:t>
            </a:r>
            <a:r>
              <a:rPr lang="de-DE" dirty="0" err="1"/>
              <a:t>Social</a:t>
            </a:r>
            <a:r>
              <a:rPr lang="de-DE" dirty="0"/>
              <a:t> Sciences. The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covers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30 </a:t>
            </a:r>
            <a:r>
              <a:rPr lang="de-DE" dirty="0" err="1"/>
              <a:t>languages</a:t>
            </a:r>
            <a:r>
              <a:rPr lang="de-DE" dirty="0"/>
              <a:t> 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). Even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speaking</a:t>
            </a:r>
            <a:r>
              <a:rPr lang="de-DE" dirty="0"/>
              <a:t>/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Polish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Serbian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Romanian</a:t>
            </a:r>
            <a:r>
              <a:rPr lang="de-DE" dirty="0"/>
              <a:t>, your </a:t>
            </a:r>
            <a:r>
              <a:rPr lang="de-DE" dirty="0" err="1"/>
              <a:t>students</a:t>
            </a:r>
            <a:r>
              <a:rPr lang="de-DE" dirty="0"/>
              <a:t> and </a:t>
            </a:r>
            <a:r>
              <a:rPr lang="de-DE" dirty="0" err="1"/>
              <a:t>scholars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discover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252.000 </a:t>
            </a:r>
            <a:r>
              <a:rPr lang="de-DE" dirty="0" err="1"/>
              <a:t>indexed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in English.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2949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Contrary</a:t>
            </a:r>
            <a:r>
              <a:rPr lang="de-DE" dirty="0"/>
              <a:t> to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, CEEOL </a:t>
            </a:r>
            <a:r>
              <a:rPr lang="de-DE" dirty="0" err="1"/>
              <a:t>does</a:t>
            </a:r>
            <a:r>
              <a:rPr lang="de-DE" dirty="0"/>
              <a:t> not mix and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.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„soft </a:t>
            </a:r>
            <a:r>
              <a:rPr lang="de-DE" dirty="0" err="1"/>
              <a:t>sciences</a:t>
            </a:r>
            <a:r>
              <a:rPr lang="de-DE" dirty="0"/>
              <a:t>“, </a:t>
            </a:r>
            <a:r>
              <a:rPr lang="de-DE" dirty="0" err="1"/>
              <a:t>Humanities</a:t>
            </a:r>
            <a:r>
              <a:rPr lang="de-DE" dirty="0"/>
              <a:t>, Arts and </a:t>
            </a:r>
            <a:r>
              <a:rPr lang="de-DE" dirty="0" err="1"/>
              <a:t>Social</a:t>
            </a:r>
            <a:r>
              <a:rPr lang="de-DE" dirty="0"/>
              <a:t> Sciences. The 3-level 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in 2016 and </a:t>
            </a:r>
            <a:r>
              <a:rPr lang="de-DE" dirty="0" err="1"/>
              <a:t>displayed</a:t>
            </a:r>
            <a:r>
              <a:rPr lang="de-DE" dirty="0"/>
              <a:t> </a:t>
            </a:r>
            <a:r>
              <a:rPr lang="de-DE" dirty="0" err="1"/>
              <a:t>accordingly</a:t>
            </a:r>
            <a:r>
              <a:rPr lang="de-DE" dirty="0"/>
              <a:t> on CEEOL in </a:t>
            </a:r>
            <a:r>
              <a:rPr lang="de-DE" dirty="0" err="1"/>
              <a:t>the</a:t>
            </a:r>
            <a:r>
              <a:rPr lang="de-DE" dirty="0"/>
              <a:t> Menu „</a:t>
            </a:r>
            <a:r>
              <a:rPr lang="de-DE" dirty="0" err="1"/>
              <a:t>Subject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“, 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an easy </a:t>
            </a:r>
            <a:r>
              <a:rPr lang="de-DE" dirty="0" err="1"/>
              <a:t>access</a:t>
            </a:r>
            <a:r>
              <a:rPr lang="de-DE" dirty="0"/>
              <a:t> to </a:t>
            </a:r>
            <a:r>
              <a:rPr lang="de-DE" dirty="0" err="1"/>
              <a:t>their</a:t>
            </a:r>
            <a:r>
              <a:rPr lang="de-DE" dirty="0"/>
              <a:t> research </a:t>
            </a:r>
            <a:r>
              <a:rPr lang="de-DE" dirty="0" err="1"/>
              <a:t>area</a:t>
            </a:r>
            <a:r>
              <a:rPr lang="de-DE" dirty="0"/>
              <a:t>/s.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6773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all are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familiar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requests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scholars</a:t>
            </a:r>
            <a:r>
              <a:rPr lang="de-DE" dirty="0"/>
              <a:t> and </a:t>
            </a:r>
            <a:r>
              <a:rPr lang="de-DE" dirty="0" err="1"/>
              <a:t>researchers</a:t>
            </a:r>
            <a:r>
              <a:rPr lang="de-DE" dirty="0"/>
              <a:t> to publish in English </a:t>
            </a:r>
            <a:r>
              <a:rPr lang="de-DE" dirty="0" err="1"/>
              <a:t>only</a:t>
            </a:r>
            <a:r>
              <a:rPr lang="de-DE" dirty="0"/>
              <a:t> (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neglected</a:t>
            </a:r>
            <a:r>
              <a:rPr lang="de-DE" dirty="0"/>
              <a:t>). </a:t>
            </a:r>
            <a:r>
              <a:rPr lang="de-DE" dirty="0" err="1"/>
              <a:t>Especially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Humanities</a:t>
            </a:r>
            <a:r>
              <a:rPr lang="de-DE" dirty="0"/>
              <a:t> and </a:t>
            </a:r>
            <a:r>
              <a:rPr lang="de-DE" dirty="0" err="1"/>
              <a:t>Social</a:t>
            </a:r>
            <a:r>
              <a:rPr lang="de-DE" dirty="0"/>
              <a:t> Sciences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to Impact </a:t>
            </a:r>
            <a:r>
              <a:rPr lang="de-DE" dirty="0" err="1"/>
              <a:t>factors</a:t>
            </a:r>
            <a:r>
              <a:rPr lang="de-DE" dirty="0"/>
              <a:t>,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indexes</a:t>
            </a:r>
            <a:r>
              <a:rPr lang="de-DE" dirty="0"/>
              <a:t> etc.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scholars</a:t>
            </a:r>
            <a:r>
              <a:rPr lang="de-DE" dirty="0"/>
              <a:t> and </a:t>
            </a:r>
            <a:r>
              <a:rPr lang="de-DE" dirty="0" err="1"/>
              <a:t>researchers</a:t>
            </a:r>
            <a:r>
              <a:rPr lang="de-DE" dirty="0"/>
              <a:t> „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“. And oft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forgotten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dictate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not 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of </a:t>
            </a:r>
            <a:r>
              <a:rPr lang="de-DE" dirty="0" err="1"/>
              <a:t>Clarivate</a:t>
            </a:r>
            <a:r>
              <a:rPr lang="de-DE" dirty="0"/>
              <a:t>/Web of Science, at least not in CEE/SEE. </a:t>
            </a:r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– CEEOL – do </a:t>
            </a:r>
            <a:r>
              <a:rPr lang="de-DE" dirty="0" err="1"/>
              <a:t>believe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necessity</a:t>
            </a:r>
            <a:r>
              <a:rPr lang="de-DE" dirty="0"/>
              <a:t> of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diversity</a:t>
            </a:r>
            <a:r>
              <a:rPr lang="de-DE" dirty="0"/>
              <a:t> and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necessity</a:t>
            </a:r>
            <a:r>
              <a:rPr lang="de-DE" dirty="0"/>
              <a:t> and in </a:t>
            </a:r>
            <a:r>
              <a:rPr lang="de-DE" dirty="0" err="1"/>
              <a:t>freedom</a:t>
            </a:r>
            <a:r>
              <a:rPr lang="de-DE" dirty="0"/>
              <a:t> to publish in all </a:t>
            </a:r>
            <a:r>
              <a:rPr lang="de-DE" dirty="0" err="1"/>
              <a:t>the</a:t>
            </a:r>
            <a:r>
              <a:rPr lang="de-DE" dirty="0"/>
              <a:t> native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speak</a:t>
            </a:r>
            <a:r>
              <a:rPr lang="de-DE" dirty="0"/>
              <a:t>/</a:t>
            </a:r>
            <a:r>
              <a:rPr lang="de-DE" dirty="0" err="1"/>
              <a:t>think</a:t>
            </a:r>
            <a:r>
              <a:rPr lang="de-DE" dirty="0"/>
              <a:t> … 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historian</a:t>
            </a:r>
            <a:r>
              <a:rPr lang="de-DE" dirty="0"/>
              <a:t>, a </a:t>
            </a:r>
            <a:r>
              <a:rPr lang="de-DE" dirty="0" err="1"/>
              <a:t>philosopher</a:t>
            </a:r>
            <a:r>
              <a:rPr lang="de-DE" dirty="0"/>
              <a:t>, a </a:t>
            </a:r>
            <a:r>
              <a:rPr lang="de-DE" dirty="0" err="1"/>
              <a:t>sociologist</a:t>
            </a:r>
            <a:r>
              <a:rPr lang="de-DE" dirty="0"/>
              <a:t>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1646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CEEOL </a:t>
            </a:r>
            <a:r>
              <a:rPr lang="de-DE" dirty="0" err="1"/>
              <a:t>twenty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ago</a:t>
            </a:r>
            <a:r>
              <a:rPr lang="de-DE" dirty="0"/>
              <a:t>,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was to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archive</a:t>
            </a:r>
            <a:r>
              <a:rPr lang="de-DE" dirty="0"/>
              <a:t> </a:t>
            </a:r>
            <a:r>
              <a:rPr lang="de-DE" dirty="0" err="1"/>
              <a:t>collections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digitized</a:t>
            </a:r>
            <a:r>
              <a:rPr lang="de-DE" dirty="0"/>
              <a:t> form. Even,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journal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1950ies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count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 „</a:t>
            </a:r>
            <a:r>
              <a:rPr lang="de-DE" dirty="0" err="1"/>
              <a:t>scholarly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“ (</a:t>
            </a:r>
            <a:r>
              <a:rPr lang="de-DE" dirty="0" err="1"/>
              <a:t>as</a:t>
            </a:r>
            <a:r>
              <a:rPr lang="de-DE" dirty="0"/>
              <a:t> in 1950 „</a:t>
            </a:r>
            <a:r>
              <a:rPr lang="de-DE" dirty="0" err="1"/>
              <a:t>only</a:t>
            </a:r>
            <a:r>
              <a:rPr lang="de-DE" dirty="0"/>
              <a:t>“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thoughts</a:t>
            </a:r>
            <a:r>
              <a:rPr lang="de-DE" dirty="0"/>
              <a:t>/</a:t>
            </a:r>
            <a:r>
              <a:rPr lang="de-DE" dirty="0" err="1"/>
              <a:t>mind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counted</a:t>
            </a:r>
            <a:r>
              <a:rPr lang="de-DE" dirty="0"/>
              <a:t>,  and not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an </a:t>
            </a:r>
            <a:r>
              <a:rPr lang="de-DE" dirty="0" err="1"/>
              <a:t>article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an </a:t>
            </a:r>
            <a:r>
              <a:rPr lang="de-DE" dirty="0" err="1"/>
              <a:t>Engish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, </a:t>
            </a:r>
            <a:r>
              <a:rPr lang="de-DE" dirty="0" err="1"/>
              <a:t>keywords</a:t>
            </a:r>
            <a:r>
              <a:rPr lang="de-DE" dirty="0"/>
              <a:t> and </a:t>
            </a:r>
            <a:r>
              <a:rPr lang="de-DE" dirty="0" err="1"/>
              <a:t>author´s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affiliation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),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observe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statistics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archive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issues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a high </a:t>
            </a:r>
            <a:r>
              <a:rPr lang="de-DE" dirty="0" err="1">
                <a:sym typeface="Wingdings" panose="05000000000000000000" pitchFamily="2" charset="2"/>
              </a:rPr>
              <a:t>impact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relevance</a:t>
            </a:r>
            <a:r>
              <a:rPr lang="de-DE" dirty="0">
                <a:sym typeface="Wingdings" panose="05000000000000000000" pitchFamily="2" charset="2"/>
              </a:rPr>
              <a:t> for </a:t>
            </a:r>
            <a:r>
              <a:rPr lang="de-DE" dirty="0" err="1">
                <a:sym typeface="Wingdings" panose="05000000000000000000" pitchFamily="2" charset="2"/>
              </a:rPr>
              <a:t>today´s</a:t>
            </a:r>
            <a:r>
              <a:rPr lang="de-DE" dirty="0">
                <a:sym typeface="Wingdings" panose="05000000000000000000" pitchFamily="2" charset="2"/>
              </a:rPr>
              <a:t> research </a:t>
            </a:r>
            <a:r>
              <a:rPr lang="de-DE" dirty="0" err="1">
                <a:sym typeface="Wingdings" panose="05000000000000000000" pitchFamily="2" charset="2"/>
              </a:rPr>
              <a:t>topics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1034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2016 –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enrichment</a:t>
            </a:r>
            <a:r>
              <a:rPr lang="de-DE" dirty="0"/>
              <a:t> –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eBook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 As of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6.500 eBooks are </a:t>
            </a:r>
            <a:r>
              <a:rPr lang="de-DE" dirty="0" err="1"/>
              <a:t>included</a:t>
            </a:r>
            <a:r>
              <a:rPr lang="de-DE" dirty="0"/>
              <a:t>. </a:t>
            </a:r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Polish</a:t>
            </a:r>
            <a:r>
              <a:rPr lang="de-DE" dirty="0"/>
              <a:t> </a:t>
            </a:r>
            <a:r>
              <a:rPr lang="de-DE" dirty="0" err="1"/>
              <a:t>publishers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of and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inclusion</a:t>
            </a:r>
            <a:r>
              <a:rPr lang="de-DE" dirty="0"/>
              <a:t> of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valuable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2.900 eBooks. The </a:t>
            </a:r>
            <a:r>
              <a:rPr lang="de-DE" dirty="0" err="1"/>
              <a:t>format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solely</a:t>
            </a:r>
            <a:r>
              <a:rPr lang="de-DE" dirty="0"/>
              <a:t> native PDF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metadata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986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aspect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eBooks 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AAF1-D2C0-4A6A-93B1-648ED7BCDD2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955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5DB14-454A-FA4A-90C9-DF6F2506B3C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798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09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76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82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913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553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74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799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658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260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2193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1710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68F1-6EFE-4379-8F28-44637A73A83C}" type="datetimeFigureOut">
              <a:rPr lang="de-DE" smtClean="0"/>
              <a:pPr/>
              <a:t>21.11.2023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503A-628E-42AC-AEB9-BEE79B5736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2256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" y="-287381"/>
            <a:ext cx="9751148" cy="740593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98464" y="1281244"/>
            <a:ext cx="5121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i="1" dirty="0">
                <a:solidFill>
                  <a:srgbClr val="303A48"/>
                </a:solidFill>
                <a:latin typeface="Arial Narrow" panose="020B0606020202030204" pitchFamily="34" charset="0"/>
              </a:rPr>
              <a:t>Central and Eastern European Online Library</a:t>
            </a:r>
          </a:p>
        </p:txBody>
      </p:sp>
      <p:sp>
        <p:nvSpPr>
          <p:cNvPr id="13" name="Flussdiagramm: Manuelle Eingabe 12"/>
          <p:cNvSpPr/>
          <p:nvPr/>
        </p:nvSpPr>
        <p:spPr>
          <a:xfrm rot="5400000" flipV="1">
            <a:off x="6726976" y="1383317"/>
            <a:ext cx="7165391" cy="38039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2950 h 10000"/>
              <a:gd name="connsiteX1" fmla="*/ 10014 w 10014"/>
              <a:gd name="connsiteY1" fmla="*/ 0 h 10000"/>
              <a:gd name="connsiteX2" fmla="*/ 10014 w 10014"/>
              <a:gd name="connsiteY2" fmla="*/ 10000 h 10000"/>
              <a:gd name="connsiteX3" fmla="*/ 14 w 10014"/>
              <a:gd name="connsiteY3" fmla="*/ 10000 h 10000"/>
              <a:gd name="connsiteX4" fmla="*/ 0 w 10014"/>
              <a:gd name="connsiteY4" fmla="*/ 2950 h 10000"/>
              <a:gd name="connsiteX0" fmla="*/ 0 w 10028"/>
              <a:gd name="connsiteY0" fmla="*/ 3821 h 10871"/>
              <a:gd name="connsiteX1" fmla="*/ 10028 w 10028"/>
              <a:gd name="connsiteY1" fmla="*/ 0 h 10871"/>
              <a:gd name="connsiteX2" fmla="*/ 10014 w 10028"/>
              <a:gd name="connsiteY2" fmla="*/ 10871 h 10871"/>
              <a:gd name="connsiteX3" fmla="*/ 14 w 10028"/>
              <a:gd name="connsiteY3" fmla="*/ 10871 h 10871"/>
              <a:gd name="connsiteX4" fmla="*/ 0 w 10028"/>
              <a:gd name="connsiteY4" fmla="*/ 3821 h 1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" h="10871">
                <a:moveTo>
                  <a:pt x="0" y="3821"/>
                </a:moveTo>
                <a:lnTo>
                  <a:pt x="10028" y="0"/>
                </a:lnTo>
                <a:cubicBezTo>
                  <a:pt x="10023" y="3624"/>
                  <a:pt x="10019" y="7247"/>
                  <a:pt x="10014" y="10871"/>
                </a:cubicBezTo>
                <a:lnTo>
                  <a:pt x="14" y="10871"/>
                </a:lnTo>
                <a:cubicBezTo>
                  <a:pt x="9" y="8521"/>
                  <a:pt x="5" y="6171"/>
                  <a:pt x="0" y="3821"/>
                </a:cubicBezTo>
                <a:close/>
              </a:path>
            </a:pathLst>
          </a:custGeom>
          <a:solidFill>
            <a:srgbClr val="EF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4D5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FDF140E-2332-7DDE-529A-AEF418C28F0C}"/>
              </a:ext>
            </a:extLst>
          </p:cNvPr>
          <p:cNvSpPr/>
          <p:nvPr/>
        </p:nvSpPr>
        <p:spPr>
          <a:xfrm>
            <a:off x="0" y="5576756"/>
            <a:ext cx="10382868" cy="11431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382" y="161938"/>
            <a:ext cx="1666637" cy="1088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E972E1-E39D-418C-A5BA-70D67D83DF61}"/>
              </a:ext>
            </a:extLst>
          </p:cNvPr>
          <p:cNvSpPr txBox="1"/>
          <p:nvPr/>
        </p:nvSpPr>
        <p:spPr>
          <a:xfrm>
            <a:off x="292422" y="5746786"/>
            <a:ext cx="1038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Digitalizacja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zakresu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humanistycznych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społecznych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and Eastern European Online Library</a:t>
            </a: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xmlns="" id="{97D3544B-E7F8-4186-BC7A-B86515CE5EFC}"/>
              </a:ext>
            </a:extLst>
          </p:cNvPr>
          <p:cNvSpPr txBox="1"/>
          <p:nvPr/>
        </p:nvSpPr>
        <p:spPr>
          <a:xfrm>
            <a:off x="9433283" y="739261"/>
            <a:ext cx="2761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1" dirty="0">
                <a:solidFill>
                  <a:schemeClr val="bg1"/>
                </a:solidFill>
              </a:rPr>
              <a:t>www.ceeol.com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84375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775" y="2826268"/>
            <a:ext cx="1650312" cy="1139834"/>
          </a:xfrm>
          <a:prstGeom prst="rect">
            <a:avLst/>
          </a:prstGeom>
        </p:spPr>
      </p:pic>
      <p:sp>
        <p:nvSpPr>
          <p:cNvPr id="5" name="Rechteck 2"/>
          <p:cNvSpPr/>
          <p:nvPr/>
        </p:nvSpPr>
        <p:spPr>
          <a:xfrm>
            <a:off x="0" y="-42444"/>
            <a:ext cx="2228850" cy="6900444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2"/>
          <p:cNvSpPr/>
          <p:nvPr/>
        </p:nvSpPr>
        <p:spPr>
          <a:xfrm rot="16200000" flipH="1" flipV="1">
            <a:off x="5184705" y="-5233079"/>
            <a:ext cx="1816654" cy="12197927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3902418"/>
              <a:gd name="connsiteY0" fmla="*/ 0 h 6858000"/>
              <a:gd name="connsiteX1" fmla="*/ 3902418 w 3902418"/>
              <a:gd name="connsiteY1" fmla="*/ 9525 h 6858000"/>
              <a:gd name="connsiteX2" fmla="*/ 1146875 w 3902418"/>
              <a:gd name="connsiteY2" fmla="*/ 6850251 h 6858000"/>
              <a:gd name="connsiteX3" fmla="*/ 0 w 3902418"/>
              <a:gd name="connsiteY3" fmla="*/ 6858000 h 6858000"/>
              <a:gd name="connsiteX4" fmla="*/ 0 w 3902418"/>
              <a:gd name="connsiteY4" fmla="*/ 0 h 6858000"/>
              <a:gd name="connsiteX0" fmla="*/ 0 w 3883576"/>
              <a:gd name="connsiteY0" fmla="*/ 0 h 6858000"/>
              <a:gd name="connsiteX1" fmla="*/ 3883576 w 3883576"/>
              <a:gd name="connsiteY1" fmla="*/ 9525 h 6858000"/>
              <a:gd name="connsiteX2" fmla="*/ 1146875 w 3883576"/>
              <a:gd name="connsiteY2" fmla="*/ 6850251 h 6858000"/>
              <a:gd name="connsiteX3" fmla="*/ 0 w 3883576"/>
              <a:gd name="connsiteY3" fmla="*/ 6858000 h 6858000"/>
              <a:gd name="connsiteX4" fmla="*/ 0 w 3883576"/>
              <a:gd name="connsiteY4" fmla="*/ 0 h 6858000"/>
              <a:gd name="connsiteX0" fmla="*/ 0 w 3883576"/>
              <a:gd name="connsiteY0" fmla="*/ 0 h 6878826"/>
              <a:gd name="connsiteX1" fmla="*/ 3883576 w 3883576"/>
              <a:gd name="connsiteY1" fmla="*/ 9525 h 6878826"/>
              <a:gd name="connsiteX2" fmla="*/ 1191545 w 3883576"/>
              <a:gd name="connsiteY2" fmla="*/ 6878826 h 6878826"/>
              <a:gd name="connsiteX3" fmla="*/ 0 w 3883576"/>
              <a:gd name="connsiteY3" fmla="*/ 6858000 h 6878826"/>
              <a:gd name="connsiteX4" fmla="*/ 0 w 3883576"/>
              <a:gd name="connsiteY4" fmla="*/ 0 h 6878826"/>
              <a:gd name="connsiteX0" fmla="*/ 0 w 3883576"/>
              <a:gd name="connsiteY0" fmla="*/ 0 h 6878826"/>
              <a:gd name="connsiteX1" fmla="*/ 3883576 w 3883576"/>
              <a:gd name="connsiteY1" fmla="*/ 9525 h 6878826"/>
              <a:gd name="connsiteX2" fmla="*/ 1258548 w 3883576"/>
              <a:gd name="connsiteY2" fmla="*/ 6878826 h 6878826"/>
              <a:gd name="connsiteX3" fmla="*/ 0 w 3883576"/>
              <a:gd name="connsiteY3" fmla="*/ 6858000 h 6878826"/>
              <a:gd name="connsiteX4" fmla="*/ 0 w 3883576"/>
              <a:gd name="connsiteY4" fmla="*/ 0 h 6878826"/>
              <a:gd name="connsiteX0" fmla="*/ 0 w 4330265"/>
              <a:gd name="connsiteY0" fmla="*/ 0 h 6878826"/>
              <a:gd name="connsiteX1" fmla="*/ 4330265 w 4330265"/>
              <a:gd name="connsiteY1" fmla="*/ 0 h 6878826"/>
              <a:gd name="connsiteX2" fmla="*/ 1258548 w 4330265"/>
              <a:gd name="connsiteY2" fmla="*/ 6878826 h 6878826"/>
              <a:gd name="connsiteX3" fmla="*/ 0 w 4330265"/>
              <a:gd name="connsiteY3" fmla="*/ 6858000 h 6878826"/>
              <a:gd name="connsiteX4" fmla="*/ 0 w 4330265"/>
              <a:gd name="connsiteY4" fmla="*/ 0 h 6878826"/>
              <a:gd name="connsiteX0" fmla="*/ 0 w 4330265"/>
              <a:gd name="connsiteY0" fmla="*/ 0 h 6886575"/>
              <a:gd name="connsiteX1" fmla="*/ 4330265 w 4330265"/>
              <a:gd name="connsiteY1" fmla="*/ 0 h 6886575"/>
              <a:gd name="connsiteX2" fmla="*/ 1258548 w 4330265"/>
              <a:gd name="connsiteY2" fmla="*/ 6878826 h 6886575"/>
              <a:gd name="connsiteX3" fmla="*/ 25623 w 4330265"/>
              <a:gd name="connsiteY3" fmla="*/ 6886575 h 6886575"/>
              <a:gd name="connsiteX4" fmla="*/ 0 w 4330265"/>
              <a:gd name="connsiteY4" fmla="*/ 0 h 6886575"/>
              <a:gd name="connsiteX0" fmla="*/ 51246 w 4381511"/>
              <a:gd name="connsiteY0" fmla="*/ 0 h 6878826"/>
              <a:gd name="connsiteX1" fmla="*/ 4381511 w 4381511"/>
              <a:gd name="connsiteY1" fmla="*/ 0 h 6878826"/>
              <a:gd name="connsiteX2" fmla="*/ 1309794 w 4381511"/>
              <a:gd name="connsiteY2" fmla="*/ 6878826 h 6878826"/>
              <a:gd name="connsiteX3" fmla="*/ 0 w 4381511"/>
              <a:gd name="connsiteY3" fmla="*/ 6877050 h 6878826"/>
              <a:gd name="connsiteX4" fmla="*/ 51246 w 4381511"/>
              <a:gd name="connsiteY4" fmla="*/ 0 h 6878826"/>
              <a:gd name="connsiteX0" fmla="*/ 51246 w 4381511"/>
              <a:gd name="connsiteY0" fmla="*/ 0 h 6878826"/>
              <a:gd name="connsiteX1" fmla="*/ 4381511 w 4381511"/>
              <a:gd name="connsiteY1" fmla="*/ 0 h 6878826"/>
              <a:gd name="connsiteX2" fmla="*/ 1309794 w 4381511"/>
              <a:gd name="connsiteY2" fmla="*/ 6878826 h 6878826"/>
              <a:gd name="connsiteX3" fmla="*/ 0 w 4381511"/>
              <a:gd name="connsiteY3" fmla="*/ 6877050 h 6878826"/>
              <a:gd name="connsiteX4" fmla="*/ 51246 w 4381511"/>
              <a:gd name="connsiteY4" fmla="*/ 0 h 6878826"/>
              <a:gd name="connsiteX0" fmla="*/ 51246 w 2988704"/>
              <a:gd name="connsiteY0" fmla="*/ 0 h 6878826"/>
              <a:gd name="connsiteX1" fmla="*/ 2988704 w 2988704"/>
              <a:gd name="connsiteY1" fmla="*/ 0 h 6878826"/>
              <a:gd name="connsiteX2" fmla="*/ 1309794 w 2988704"/>
              <a:gd name="connsiteY2" fmla="*/ 6878826 h 6878826"/>
              <a:gd name="connsiteX3" fmla="*/ 0 w 2988704"/>
              <a:gd name="connsiteY3" fmla="*/ 6877050 h 6878826"/>
              <a:gd name="connsiteX4" fmla="*/ 51246 w 2988704"/>
              <a:gd name="connsiteY4" fmla="*/ 0 h 6878826"/>
              <a:gd name="connsiteX0" fmla="*/ 51246 w 2988704"/>
              <a:gd name="connsiteY0" fmla="*/ 0 h 6878826"/>
              <a:gd name="connsiteX1" fmla="*/ 2988704 w 2988704"/>
              <a:gd name="connsiteY1" fmla="*/ 0 h 6878826"/>
              <a:gd name="connsiteX2" fmla="*/ 1491321 w 2988704"/>
              <a:gd name="connsiteY2" fmla="*/ 6878826 h 6878826"/>
              <a:gd name="connsiteX3" fmla="*/ 0 w 2988704"/>
              <a:gd name="connsiteY3" fmla="*/ 6877050 h 6878826"/>
              <a:gd name="connsiteX4" fmla="*/ 51246 w 2988704"/>
              <a:gd name="connsiteY4" fmla="*/ 0 h 6878826"/>
              <a:gd name="connsiteX0" fmla="*/ 51246 w 2988704"/>
              <a:gd name="connsiteY0" fmla="*/ 0 h 6878827"/>
              <a:gd name="connsiteX1" fmla="*/ 2988704 w 2988704"/>
              <a:gd name="connsiteY1" fmla="*/ 0 h 6878827"/>
              <a:gd name="connsiteX2" fmla="*/ 1767470 w 2988704"/>
              <a:gd name="connsiteY2" fmla="*/ 6878827 h 6878827"/>
              <a:gd name="connsiteX3" fmla="*/ 0 w 2988704"/>
              <a:gd name="connsiteY3" fmla="*/ 6877050 h 6878827"/>
              <a:gd name="connsiteX4" fmla="*/ 51246 w 2988704"/>
              <a:gd name="connsiteY4" fmla="*/ 0 h 687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704" h="6878827">
                <a:moveTo>
                  <a:pt x="51246" y="0"/>
                </a:moveTo>
                <a:lnTo>
                  <a:pt x="2988704" y="0"/>
                </a:lnTo>
                <a:lnTo>
                  <a:pt x="1767470" y="6878827"/>
                </a:lnTo>
                <a:lnTo>
                  <a:pt x="0" y="6877050"/>
                </a:lnTo>
                <a:lnTo>
                  <a:pt x="51246" y="0"/>
                </a:lnTo>
                <a:close/>
              </a:path>
            </a:pathLst>
          </a:custGeom>
          <a:solidFill>
            <a:srgbClr val="4D5C7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2"/>
          <p:cNvSpPr/>
          <p:nvPr/>
        </p:nvSpPr>
        <p:spPr>
          <a:xfrm rot="5400000" flipH="1">
            <a:off x="5626306" y="292310"/>
            <a:ext cx="933456" cy="12197925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66843"/>
              <a:gd name="connsiteX1" fmla="*/ 2828441 w 2828441"/>
              <a:gd name="connsiteY1" fmla="*/ 0 h 6866843"/>
              <a:gd name="connsiteX2" fmla="*/ 1176667 w 2828441"/>
              <a:gd name="connsiteY2" fmla="*/ 6866843 h 6866843"/>
              <a:gd name="connsiteX3" fmla="*/ 0 w 2828441"/>
              <a:gd name="connsiteY3" fmla="*/ 6858000 h 6866843"/>
              <a:gd name="connsiteX4" fmla="*/ 0 w 2828441"/>
              <a:gd name="connsiteY4" fmla="*/ 0 h 6866843"/>
              <a:gd name="connsiteX0" fmla="*/ 3 w 2828444"/>
              <a:gd name="connsiteY0" fmla="*/ 0 h 6874593"/>
              <a:gd name="connsiteX1" fmla="*/ 2828444 w 2828444"/>
              <a:gd name="connsiteY1" fmla="*/ 0 h 6874593"/>
              <a:gd name="connsiteX2" fmla="*/ 1176670 w 2828444"/>
              <a:gd name="connsiteY2" fmla="*/ 6866843 h 6874593"/>
              <a:gd name="connsiteX3" fmla="*/ 1 w 2828444"/>
              <a:gd name="connsiteY3" fmla="*/ 6874593 h 6874593"/>
              <a:gd name="connsiteX4" fmla="*/ 3 w 2828444"/>
              <a:gd name="connsiteY4" fmla="*/ 0 h 6874593"/>
              <a:gd name="connsiteX0" fmla="*/ 3 w 2828444"/>
              <a:gd name="connsiteY0" fmla="*/ 0 h 6877932"/>
              <a:gd name="connsiteX1" fmla="*/ 2828444 w 2828444"/>
              <a:gd name="connsiteY1" fmla="*/ 0 h 6877932"/>
              <a:gd name="connsiteX2" fmla="*/ 1206460 w 2828444"/>
              <a:gd name="connsiteY2" fmla="*/ 6877932 h 6877932"/>
              <a:gd name="connsiteX3" fmla="*/ 1 w 2828444"/>
              <a:gd name="connsiteY3" fmla="*/ 6874593 h 6877932"/>
              <a:gd name="connsiteX4" fmla="*/ 3 w 2828444"/>
              <a:gd name="connsiteY4" fmla="*/ 0 h 687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4" h="6877932">
                <a:moveTo>
                  <a:pt x="3" y="0"/>
                </a:moveTo>
                <a:lnTo>
                  <a:pt x="2828444" y="0"/>
                </a:lnTo>
                <a:lnTo>
                  <a:pt x="1206460" y="6877932"/>
                </a:lnTo>
                <a:lnTo>
                  <a:pt x="1" y="6874593"/>
                </a:lnTo>
                <a:cubicBezTo>
                  <a:pt x="2" y="4583062"/>
                  <a:pt x="2" y="2291531"/>
                  <a:pt x="3" y="0"/>
                </a:cubicBezTo>
                <a:close/>
              </a:path>
            </a:pathLst>
          </a:custGeom>
          <a:solidFill>
            <a:srgbClr val="EF8A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2169" y="2805597"/>
            <a:ext cx="1794031" cy="6804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8047" y="453699"/>
            <a:ext cx="1428750" cy="9334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21636" y="1661722"/>
            <a:ext cx="59071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Subskrypcja treści czasopism oparta na FTE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Jednorazowy zakup wybranych e-booków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Wygodny dostęp za pomocą uwierzytelniania IP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Statystyki zgodne z COUNTER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Treści bez zabezpieczeń DRM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Brak ograniczeń jednoczesnego dostępu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Brak ograniczeń dotyczących pobierania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Rekordy bibliograficzne na poziomie publikacji i artykułu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Treść </a:t>
            </a:r>
            <a:r>
              <a:rPr lang="pl-PL" sz="1600" b="0" i="0" dirty="0" err="1">
                <a:solidFill>
                  <a:srgbClr val="0F0F0F"/>
                </a:solidFill>
                <a:effectLst/>
                <a:latin typeface="Söhne"/>
              </a:rPr>
              <a:t>pełnotekstowa</a:t>
            </a: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 artykułów czasopism, e-booków i literatury szarej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Korzyści z indeksowania przez Google Scholar, </a:t>
            </a:r>
            <a:r>
              <a:rPr lang="pl-PL" sz="1600" b="0" i="0" dirty="0" err="1">
                <a:solidFill>
                  <a:srgbClr val="0F0F0F"/>
                </a:solidFill>
                <a:effectLst/>
                <a:latin typeface="Söhne"/>
              </a:rPr>
              <a:t>ProQuest</a:t>
            </a: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 Primo, Alma, </a:t>
            </a:r>
            <a:r>
              <a:rPr lang="pl-PL" sz="1600" b="0" i="0" dirty="0" err="1">
                <a:solidFill>
                  <a:srgbClr val="0F0F0F"/>
                </a:solidFill>
                <a:effectLst/>
                <a:latin typeface="Söhne"/>
              </a:rPr>
              <a:t>Ebsco</a:t>
            </a: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 EDS, </a:t>
            </a:r>
            <a:r>
              <a:rPr lang="pl-PL" sz="1600" b="0" i="0" dirty="0" err="1">
                <a:solidFill>
                  <a:srgbClr val="0F0F0F"/>
                </a:solidFill>
                <a:effectLst/>
                <a:latin typeface="Söhne"/>
              </a:rPr>
              <a:t>TDNet</a:t>
            </a: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, OCLC </a:t>
            </a:r>
          </a:p>
          <a:p>
            <a:pPr marL="285750" indent="-285750">
              <a:buClr>
                <a:srgbClr val="EF8A64"/>
              </a:buClr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CEEOL współpracuje z </a:t>
            </a:r>
            <a:r>
              <a:rPr lang="pl-PL" sz="1600" b="0" i="0" dirty="0" err="1">
                <a:solidFill>
                  <a:srgbClr val="0F0F0F"/>
                </a:solidFill>
                <a:effectLst/>
                <a:latin typeface="Söhne"/>
              </a:rPr>
              <a:t>Clarivate</a:t>
            </a:r>
            <a:r>
              <a:rPr lang="pl-PL" sz="1600" b="0" i="0" dirty="0">
                <a:solidFill>
                  <a:srgbClr val="0F0F0F"/>
                </a:solidFill>
                <a:effectLst/>
                <a:latin typeface="Söhne"/>
              </a:rPr>
              <a:t> Analytics. Redaktorzy Web of Science mają dostęp do platformy CEEOL, co ułatwia analizę, wybór i indeksowanie czasopism CEEOL interesujących społeczność Web of Science.</a:t>
            </a:r>
            <a:endParaRPr lang="de-DE" sz="1600" b="1" dirty="0">
              <a:solidFill>
                <a:srgbClr val="4D5C7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190" y="3677659"/>
            <a:ext cx="1716835" cy="7153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03579" y="56926"/>
            <a:ext cx="7497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03A48"/>
                </a:solidFill>
              </a:rPr>
              <a:t>CEEOL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dla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instytucji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naukowych</a:t>
            </a:r>
            <a:r>
              <a:rPr lang="en-GB" sz="3600" b="1" dirty="0">
                <a:solidFill>
                  <a:schemeClr val="bg1"/>
                </a:solidFill>
              </a:rPr>
              <a:t>, </a:t>
            </a:r>
            <a:r>
              <a:rPr lang="en-GB" sz="3600" b="1" dirty="0" err="1">
                <a:solidFill>
                  <a:schemeClr val="bg1"/>
                </a:solidFill>
              </a:rPr>
              <a:t>bibliotek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społeczności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naukowej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32DBFD9-2D4A-4279-A874-8290D29A583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4116" y="2000734"/>
            <a:ext cx="1647825" cy="5911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3D4BDA2-5122-420F-84FB-106F4B543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781" y="4531677"/>
            <a:ext cx="1491024" cy="7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167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2">
            <a:extLst>
              <a:ext uri="{FF2B5EF4-FFF2-40B4-BE49-F238E27FC236}">
                <a16:creationId xmlns:a16="http://schemas.microsoft.com/office/drawing/2014/main" xmlns="" id="{5D6C16A1-5E33-45A2-A5FE-F18FA77F8925}"/>
              </a:ext>
            </a:extLst>
          </p:cNvPr>
          <p:cNvSpPr/>
          <p:nvPr/>
        </p:nvSpPr>
        <p:spPr>
          <a:xfrm rot="10800000">
            <a:off x="9946079" y="-2"/>
            <a:ext cx="2244436" cy="6972302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672347"/>
              <a:gd name="connsiteY0" fmla="*/ 0 h 6858000"/>
              <a:gd name="connsiteX1" fmla="*/ 2672347 w 2672347"/>
              <a:gd name="connsiteY1" fmla="*/ 9426 h 6858000"/>
              <a:gd name="connsiteX2" fmla="*/ 1146875 w 2672347"/>
              <a:gd name="connsiteY2" fmla="*/ 6850251 h 6858000"/>
              <a:gd name="connsiteX3" fmla="*/ 0 w 2672347"/>
              <a:gd name="connsiteY3" fmla="*/ 6858000 h 6858000"/>
              <a:gd name="connsiteX4" fmla="*/ 0 w 26723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347" h="6858000">
                <a:moveTo>
                  <a:pt x="0" y="0"/>
                </a:moveTo>
                <a:lnTo>
                  <a:pt x="2672347" y="9426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2"/>
          <p:cNvSpPr/>
          <p:nvPr/>
        </p:nvSpPr>
        <p:spPr>
          <a:xfrm rot="5400000">
            <a:off x="4921786" y="-4927060"/>
            <a:ext cx="2343150" cy="12197278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60967"/>
              <a:gd name="connsiteX1" fmla="*/ 2828441 w 2828441"/>
              <a:gd name="connsiteY1" fmla="*/ 0 h 6860967"/>
              <a:gd name="connsiteX2" fmla="*/ 1124691 w 2828441"/>
              <a:gd name="connsiteY2" fmla="*/ 6860967 h 6860967"/>
              <a:gd name="connsiteX3" fmla="*/ 0 w 2828441"/>
              <a:gd name="connsiteY3" fmla="*/ 6858000 h 6860967"/>
              <a:gd name="connsiteX4" fmla="*/ 0 w 2828441"/>
              <a:gd name="connsiteY4" fmla="*/ 0 h 68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60967">
                <a:moveTo>
                  <a:pt x="0" y="0"/>
                </a:moveTo>
                <a:lnTo>
                  <a:pt x="2828441" y="0"/>
                </a:lnTo>
                <a:lnTo>
                  <a:pt x="1124691" y="68609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F8A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2"/>
          <p:cNvSpPr/>
          <p:nvPr/>
        </p:nvSpPr>
        <p:spPr>
          <a:xfrm rot="10800000" flipH="1">
            <a:off x="1486" y="4690956"/>
            <a:ext cx="12192413" cy="2195027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88351"/>
              <a:gd name="connsiteX1" fmla="*/ 2828441 w 2828441"/>
              <a:gd name="connsiteY1" fmla="*/ 0 h 6888351"/>
              <a:gd name="connsiteX2" fmla="*/ 1358528 w 2828441"/>
              <a:gd name="connsiteY2" fmla="*/ 6888351 h 6888351"/>
              <a:gd name="connsiteX3" fmla="*/ 0 w 2828441"/>
              <a:gd name="connsiteY3" fmla="*/ 6858000 h 6888351"/>
              <a:gd name="connsiteX4" fmla="*/ 0 w 2828441"/>
              <a:gd name="connsiteY4" fmla="*/ 0 h 6888351"/>
              <a:gd name="connsiteX0" fmla="*/ 14208 w 2842649"/>
              <a:gd name="connsiteY0" fmla="*/ 0 h 6888351"/>
              <a:gd name="connsiteX1" fmla="*/ 2842649 w 2842649"/>
              <a:gd name="connsiteY1" fmla="*/ 0 h 6888351"/>
              <a:gd name="connsiteX2" fmla="*/ 1372736 w 2842649"/>
              <a:gd name="connsiteY2" fmla="*/ 6888351 h 6888351"/>
              <a:gd name="connsiteX3" fmla="*/ 0 w 2842649"/>
              <a:gd name="connsiteY3" fmla="*/ 6858000 h 6888351"/>
              <a:gd name="connsiteX4" fmla="*/ 14208 w 2842649"/>
              <a:gd name="connsiteY4" fmla="*/ 0 h 6888351"/>
              <a:gd name="connsiteX0" fmla="*/ 14208 w 2842649"/>
              <a:gd name="connsiteY0" fmla="*/ 0 h 6888351"/>
              <a:gd name="connsiteX1" fmla="*/ 2842649 w 2842649"/>
              <a:gd name="connsiteY1" fmla="*/ 0 h 6888351"/>
              <a:gd name="connsiteX2" fmla="*/ 1372736 w 2842649"/>
              <a:gd name="connsiteY2" fmla="*/ 6888351 h 6888351"/>
              <a:gd name="connsiteX3" fmla="*/ 0 w 2842649"/>
              <a:gd name="connsiteY3" fmla="*/ 6858000 h 6888351"/>
              <a:gd name="connsiteX4" fmla="*/ 14208 w 2842649"/>
              <a:gd name="connsiteY4" fmla="*/ 0 h 6888351"/>
              <a:gd name="connsiteX0" fmla="*/ 482 w 2842649"/>
              <a:gd name="connsiteY0" fmla="*/ 39717 h 6888351"/>
              <a:gd name="connsiteX1" fmla="*/ 2842649 w 2842649"/>
              <a:gd name="connsiteY1" fmla="*/ 0 h 6888351"/>
              <a:gd name="connsiteX2" fmla="*/ 1372736 w 2842649"/>
              <a:gd name="connsiteY2" fmla="*/ 6888351 h 6888351"/>
              <a:gd name="connsiteX3" fmla="*/ 0 w 2842649"/>
              <a:gd name="connsiteY3" fmla="*/ 6858000 h 6888351"/>
              <a:gd name="connsiteX4" fmla="*/ 482 w 2842649"/>
              <a:gd name="connsiteY4" fmla="*/ 39717 h 6888351"/>
              <a:gd name="connsiteX0" fmla="*/ 482 w 2842649"/>
              <a:gd name="connsiteY0" fmla="*/ 39717 h 6857999"/>
              <a:gd name="connsiteX1" fmla="*/ 2842649 w 2842649"/>
              <a:gd name="connsiteY1" fmla="*/ 0 h 6857999"/>
              <a:gd name="connsiteX2" fmla="*/ 2841469 w 2842649"/>
              <a:gd name="connsiteY2" fmla="*/ 2837030 h 6857999"/>
              <a:gd name="connsiteX3" fmla="*/ 0 w 2842649"/>
              <a:gd name="connsiteY3" fmla="*/ 6858000 h 6857999"/>
              <a:gd name="connsiteX4" fmla="*/ 482 w 2842649"/>
              <a:gd name="connsiteY4" fmla="*/ 39717 h 6857999"/>
              <a:gd name="connsiteX0" fmla="*/ 482 w 2843438"/>
              <a:gd name="connsiteY0" fmla="*/ 39717 h 6857999"/>
              <a:gd name="connsiteX1" fmla="*/ 2842649 w 2843438"/>
              <a:gd name="connsiteY1" fmla="*/ 0 h 6857999"/>
              <a:gd name="connsiteX2" fmla="*/ 2843373 w 2843438"/>
              <a:gd name="connsiteY2" fmla="*/ 3398204 h 6857999"/>
              <a:gd name="connsiteX3" fmla="*/ 0 w 2843438"/>
              <a:gd name="connsiteY3" fmla="*/ 6858000 h 6857999"/>
              <a:gd name="connsiteX4" fmla="*/ 482 w 2843438"/>
              <a:gd name="connsiteY4" fmla="*/ 3971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38" h="6857999">
                <a:moveTo>
                  <a:pt x="482" y="39717"/>
                </a:moveTo>
                <a:lnTo>
                  <a:pt x="2842649" y="0"/>
                </a:lnTo>
                <a:cubicBezTo>
                  <a:pt x="2842256" y="945677"/>
                  <a:pt x="2843766" y="2452527"/>
                  <a:pt x="2843373" y="3398204"/>
                </a:cubicBezTo>
                <a:lnTo>
                  <a:pt x="0" y="6858000"/>
                </a:lnTo>
                <a:cubicBezTo>
                  <a:pt x="161" y="4585239"/>
                  <a:pt x="321" y="2312478"/>
                  <a:pt x="482" y="39717"/>
                </a:cubicBezTo>
                <a:close/>
              </a:path>
            </a:pathLst>
          </a:custGeom>
          <a:solidFill>
            <a:srgbClr val="4D5C7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5758" y="4560328"/>
            <a:ext cx="1428750" cy="933450"/>
          </a:xfrm>
          <a:prstGeom prst="rect">
            <a:avLst/>
          </a:prstGeom>
        </p:spPr>
      </p:pic>
      <p:pic>
        <p:nvPicPr>
          <p:cNvPr id="12" name="Grafik 3">
            <a:extLst>
              <a:ext uri="{FF2B5EF4-FFF2-40B4-BE49-F238E27FC236}">
                <a16:creationId xmlns:a16="http://schemas.microsoft.com/office/drawing/2014/main" xmlns="" id="{B99FC529-0F4C-447C-AFC9-8307E5FF0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954" y="280730"/>
            <a:ext cx="4342799" cy="6324527"/>
          </a:xfrm>
          <a:prstGeom prst="rect">
            <a:avLst/>
          </a:prstGeom>
          <a:effectLst>
            <a:outerShdw blurRad="152400" dist="38100" dir="8100000" sx="101000" sy="101000" algn="tr" rotWithShape="0">
              <a:schemeClr val="bg2">
                <a:lumMod val="25000"/>
                <a:alpha val="33000"/>
              </a:schemeClr>
            </a:outerShdw>
          </a:effectLst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xmlns="" id="{873EF016-2DC7-4A0D-A88B-4682A8B8A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930" y="1804590"/>
            <a:ext cx="3846526" cy="4809462"/>
          </a:xfrm>
          <a:prstGeom prst="rect">
            <a:avLst/>
          </a:prstGeom>
          <a:effectLst>
            <a:outerShdw blurRad="152400" dist="76200" dir="8100000" sx="101000" sy="101000" algn="tr" rotWithShape="0">
              <a:schemeClr val="bg2">
                <a:lumMod val="25000"/>
                <a:alpha val="30000"/>
              </a:scheme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5791854" y="2835543"/>
            <a:ext cx="4145976" cy="137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4D5C73"/>
                </a:solidFill>
              </a:rPr>
              <a:t>Odwiedź</a:t>
            </a:r>
            <a:r>
              <a:rPr lang="en-US" sz="4000" b="1" dirty="0">
                <a:solidFill>
                  <a:srgbClr val="4D5C73"/>
                </a:solidFill>
              </a:rPr>
              <a:t> </a:t>
            </a:r>
            <a:r>
              <a:rPr lang="en-US" sz="4000" b="1" dirty="0" err="1">
                <a:solidFill>
                  <a:srgbClr val="4D5C73"/>
                </a:solidFill>
              </a:rPr>
              <a:t>nas</a:t>
            </a:r>
            <a:r>
              <a:rPr lang="en-US" sz="4000" b="1" dirty="0">
                <a:solidFill>
                  <a:srgbClr val="4D5C73"/>
                </a:solidFill>
              </a:rPr>
              <a:t> </a:t>
            </a:r>
            <a:r>
              <a:rPr lang="en-US" sz="4000" b="1" dirty="0" err="1">
                <a:solidFill>
                  <a:srgbClr val="4D5C73"/>
                </a:solidFill>
              </a:rPr>
              <a:t>na</a:t>
            </a:r>
            <a:r>
              <a:rPr lang="en-US" sz="4000" b="1" dirty="0">
                <a:solidFill>
                  <a:srgbClr val="4D5C73"/>
                </a:solidFill>
              </a:rPr>
              <a:t>:</a:t>
            </a:r>
          </a:p>
          <a:p>
            <a:pPr algn="ctr"/>
            <a:r>
              <a:rPr lang="en-US" sz="3600" b="1" dirty="0">
                <a:solidFill>
                  <a:srgbClr val="EF8A64"/>
                </a:solidFill>
                <a:cs typeface="Arial" panose="020B0604020202020204" pitchFamily="34" charset="0"/>
              </a:rPr>
              <a:t>www.ceeol.com </a:t>
            </a:r>
          </a:p>
          <a:p>
            <a:pPr algn="ctr"/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27221" y="5590199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Central </a:t>
            </a:r>
            <a:r>
              <a:rPr lang="de-DE" sz="2000" b="1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and</a:t>
            </a:r>
            <a:r>
              <a:rPr lang="de-DE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Eastern European Online Library</a:t>
            </a:r>
          </a:p>
        </p:txBody>
      </p:sp>
    </p:spTree>
    <p:extLst>
      <p:ext uri="{BB962C8B-B14F-4D97-AF65-F5344CB8AC3E}">
        <p14:creationId xmlns:p14="http://schemas.microsoft.com/office/powerpoint/2010/main" xmlns="" val="4266478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B3EA450-48FD-403C-9B15-99C186FBD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27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C6C6FD9F-36A2-4247-8416-A1D09B312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5990" y="405295"/>
            <a:ext cx="1428750" cy="9334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8622927C-B61B-437A-B943-3F35E72126EB}"/>
              </a:ext>
            </a:extLst>
          </p:cNvPr>
          <p:cNvSpPr txBox="1"/>
          <p:nvPr/>
        </p:nvSpPr>
        <p:spPr>
          <a:xfrm>
            <a:off x="444220" y="1319840"/>
            <a:ext cx="439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rgbClr val="303A48"/>
                </a:solidFill>
                <a:latin typeface="Arial Narrow" panose="020B0606020202030204" pitchFamily="34" charset="0"/>
              </a:rPr>
              <a:t>Central and Eastern European Online Library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E48030D8-7B4E-41D4-BD6E-E074A53F7AE5}"/>
              </a:ext>
            </a:extLst>
          </p:cNvPr>
          <p:cNvSpPr txBox="1"/>
          <p:nvPr/>
        </p:nvSpPr>
        <p:spPr>
          <a:xfrm>
            <a:off x="5884165" y="529996"/>
            <a:ext cx="5199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03A48"/>
                </a:solidFill>
                <a:cs typeface="Arial" panose="020B0604020202020204" pitchFamily="34" charset="0"/>
              </a:rPr>
              <a:t>CEEOL –</a:t>
            </a:r>
            <a:r>
              <a:rPr lang="en-US" sz="32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EF8A64"/>
                </a:solidFill>
                <a:cs typeface="Arial" panose="020B0604020202020204" pitchFamily="34" charset="0"/>
              </a:rPr>
              <a:t>Broadening Horizons</a:t>
            </a:r>
            <a:endParaRPr lang="de-DE" sz="3200" b="1" i="1" dirty="0">
              <a:solidFill>
                <a:srgbClr val="EF8A64"/>
              </a:solidFill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88240647-BBEF-4718-BC83-89363219644E}"/>
              </a:ext>
            </a:extLst>
          </p:cNvPr>
          <p:cNvSpPr/>
          <p:nvPr/>
        </p:nvSpPr>
        <p:spPr>
          <a:xfrm>
            <a:off x="0" y="5727700"/>
            <a:ext cx="12192000" cy="1130300"/>
          </a:xfrm>
          <a:prstGeom prst="rect">
            <a:avLst/>
          </a:prstGeom>
          <a:solidFill>
            <a:srgbClr val="EF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81899CCE-A889-47B0-9299-25520E741999}"/>
              </a:ext>
            </a:extLst>
          </p:cNvPr>
          <p:cNvSpPr txBox="1"/>
          <p:nvPr/>
        </p:nvSpPr>
        <p:spPr>
          <a:xfrm>
            <a:off x="7803600" y="5850107"/>
            <a:ext cx="3280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www.ceeol.com</a:t>
            </a:r>
            <a:endParaRPr lang="de-DE" sz="3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"/>
          <p:cNvSpPr/>
          <p:nvPr/>
        </p:nvSpPr>
        <p:spPr>
          <a:xfrm rot="16200000" flipH="1" flipV="1">
            <a:off x="5343801" y="-3077"/>
            <a:ext cx="1510361" cy="12211800"/>
          </a:xfrm>
          <a:custGeom>
            <a:avLst/>
            <a:gdLst>
              <a:gd name="connsiteX0" fmla="*/ 0 w 3057525"/>
              <a:gd name="connsiteY0" fmla="*/ 0 h 6858000"/>
              <a:gd name="connsiteX1" fmla="*/ 3057525 w 3057525"/>
              <a:gd name="connsiteY1" fmla="*/ 0 h 6858000"/>
              <a:gd name="connsiteX2" fmla="*/ 3057525 w 3057525"/>
              <a:gd name="connsiteY2" fmla="*/ 6858000 h 6858000"/>
              <a:gd name="connsiteX3" fmla="*/ 0 w 3057525"/>
              <a:gd name="connsiteY3" fmla="*/ 6858000 h 6858000"/>
              <a:gd name="connsiteX4" fmla="*/ 0 w 3057525"/>
              <a:gd name="connsiteY4" fmla="*/ 0 h 6858000"/>
              <a:gd name="connsiteX0" fmla="*/ 1933575 w 3057525"/>
              <a:gd name="connsiteY0" fmla="*/ 9525 h 6858000"/>
              <a:gd name="connsiteX1" fmla="*/ 3057525 w 3057525"/>
              <a:gd name="connsiteY1" fmla="*/ 0 h 6858000"/>
              <a:gd name="connsiteX2" fmla="*/ 3057525 w 3057525"/>
              <a:gd name="connsiteY2" fmla="*/ 6858000 h 6858000"/>
              <a:gd name="connsiteX3" fmla="*/ 0 w 3057525"/>
              <a:gd name="connsiteY3" fmla="*/ 6858000 h 6858000"/>
              <a:gd name="connsiteX4" fmla="*/ 1933575 w 3057525"/>
              <a:gd name="connsiteY4" fmla="*/ 9525 h 6858000"/>
              <a:gd name="connsiteX0" fmla="*/ 1743075 w 2867025"/>
              <a:gd name="connsiteY0" fmla="*/ 9525 h 6858000"/>
              <a:gd name="connsiteX1" fmla="*/ 2867025 w 2867025"/>
              <a:gd name="connsiteY1" fmla="*/ 0 h 6858000"/>
              <a:gd name="connsiteX2" fmla="*/ 2867025 w 2867025"/>
              <a:gd name="connsiteY2" fmla="*/ 6858000 h 6858000"/>
              <a:gd name="connsiteX3" fmla="*/ 0 w 2867025"/>
              <a:gd name="connsiteY3" fmla="*/ 6838950 h 6858000"/>
              <a:gd name="connsiteX4" fmla="*/ 1743075 w 2867025"/>
              <a:gd name="connsiteY4" fmla="*/ 9525 h 6858000"/>
              <a:gd name="connsiteX0" fmla="*/ 1743075 w 2867025"/>
              <a:gd name="connsiteY0" fmla="*/ 0 h 6858000"/>
              <a:gd name="connsiteX1" fmla="*/ 2867025 w 2867025"/>
              <a:gd name="connsiteY1" fmla="*/ 0 h 6858000"/>
              <a:gd name="connsiteX2" fmla="*/ 2867025 w 2867025"/>
              <a:gd name="connsiteY2" fmla="*/ 6858000 h 6858000"/>
              <a:gd name="connsiteX3" fmla="*/ 0 w 2867025"/>
              <a:gd name="connsiteY3" fmla="*/ 6838950 h 6858000"/>
              <a:gd name="connsiteX4" fmla="*/ 1743075 w 2867025"/>
              <a:gd name="connsiteY4" fmla="*/ 0 h 6858000"/>
              <a:gd name="connsiteX0" fmla="*/ 1784527 w 2908477"/>
              <a:gd name="connsiteY0" fmla="*/ 0 h 6858000"/>
              <a:gd name="connsiteX1" fmla="*/ 2908477 w 2908477"/>
              <a:gd name="connsiteY1" fmla="*/ 0 h 6858000"/>
              <a:gd name="connsiteX2" fmla="*/ 2908477 w 2908477"/>
              <a:gd name="connsiteY2" fmla="*/ 6858000 h 6858000"/>
              <a:gd name="connsiteX3" fmla="*/ 0 w 2908477"/>
              <a:gd name="connsiteY3" fmla="*/ 6849555 h 6858000"/>
              <a:gd name="connsiteX4" fmla="*/ 1784527 w 2908477"/>
              <a:gd name="connsiteY4" fmla="*/ 0 h 6858000"/>
              <a:gd name="connsiteX0" fmla="*/ 1756892 w 2880842"/>
              <a:gd name="connsiteY0" fmla="*/ 0 h 6858000"/>
              <a:gd name="connsiteX1" fmla="*/ 2880842 w 2880842"/>
              <a:gd name="connsiteY1" fmla="*/ 0 h 6858000"/>
              <a:gd name="connsiteX2" fmla="*/ 2880842 w 2880842"/>
              <a:gd name="connsiteY2" fmla="*/ 6858000 h 6858000"/>
              <a:gd name="connsiteX3" fmla="*/ -1 w 2880842"/>
              <a:gd name="connsiteY3" fmla="*/ 6849557 h 6858000"/>
              <a:gd name="connsiteX4" fmla="*/ 1756892 w 2880842"/>
              <a:gd name="connsiteY4" fmla="*/ 0 h 6858000"/>
              <a:gd name="connsiteX0" fmla="*/ 1743078 w 2867028"/>
              <a:gd name="connsiteY0" fmla="*/ 0 h 6865466"/>
              <a:gd name="connsiteX1" fmla="*/ 2867028 w 2867028"/>
              <a:gd name="connsiteY1" fmla="*/ 0 h 6865466"/>
              <a:gd name="connsiteX2" fmla="*/ 2867028 w 2867028"/>
              <a:gd name="connsiteY2" fmla="*/ 6858000 h 6865466"/>
              <a:gd name="connsiteX3" fmla="*/ 1 w 2867028"/>
              <a:gd name="connsiteY3" fmla="*/ 6865466 h 6865466"/>
              <a:gd name="connsiteX4" fmla="*/ 1743078 w 2867028"/>
              <a:gd name="connsiteY4" fmla="*/ 0 h 6865466"/>
              <a:gd name="connsiteX0" fmla="*/ 1673992 w 2797942"/>
              <a:gd name="connsiteY0" fmla="*/ 0 h 6865467"/>
              <a:gd name="connsiteX1" fmla="*/ 2797942 w 2797942"/>
              <a:gd name="connsiteY1" fmla="*/ 0 h 6865467"/>
              <a:gd name="connsiteX2" fmla="*/ 2797942 w 2797942"/>
              <a:gd name="connsiteY2" fmla="*/ 6858000 h 6865467"/>
              <a:gd name="connsiteX3" fmla="*/ 0 w 2797942"/>
              <a:gd name="connsiteY3" fmla="*/ 6865467 h 6865467"/>
              <a:gd name="connsiteX4" fmla="*/ 1673992 w 2797942"/>
              <a:gd name="connsiteY4" fmla="*/ 0 h 6865467"/>
              <a:gd name="connsiteX0" fmla="*/ 1385654 w 2797942"/>
              <a:gd name="connsiteY0" fmla="*/ 0 h 6870775"/>
              <a:gd name="connsiteX1" fmla="*/ 2797942 w 2797942"/>
              <a:gd name="connsiteY1" fmla="*/ 5308 h 6870775"/>
              <a:gd name="connsiteX2" fmla="*/ 2797942 w 2797942"/>
              <a:gd name="connsiteY2" fmla="*/ 6863308 h 6870775"/>
              <a:gd name="connsiteX3" fmla="*/ 0 w 2797942"/>
              <a:gd name="connsiteY3" fmla="*/ 6870775 h 6870775"/>
              <a:gd name="connsiteX4" fmla="*/ 1385654 w 2797942"/>
              <a:gd name="connsiteY4" fmla="*/ 0 h 6870775"/>
              <a:gd name="connsiteX0" fmla="*/ 407081 w 2797942"/>
              <a:gd name="connsiteY0" fmla="*/ 0 h 6878029"/>
              <a:gd name="connsiteX1" fmla="*/ 2797942 w 2797942"/>
              <a:gd name="connsiteY1" fmla="*/ 12562 h 6878029"/>
              <a:gd name="connsiteX2" fmla="*/ 2797942 w 2797942"/>
              <a:gd name="connsiteY2" fmla="*/ 6870562 h 6878029"/>
              <a:gd name="connsiteX3" fmla="*/ 0 w 2797942"/>
              <a:gd name="connsiteY3" fmla="*/ 6878029 h 6878029"/>
              <a:gd name="connsiteX4" fmla="*/ 407081 w 2797942"/>
              <a:gd name="connsiteY4" fmla="*/ 0 h 6878029"/>
              <a:gd name="connsiteX0" fmla="*/ 0 w 2390861"/>
              <a:gd name="connsiteY0" fmla="*/ 0 h 6870777"/>
              <a:gd name="connsiteX1" fmla="*/ 2390861 w 2390861"/>
              <a:gd name="connsiteY1" fmla="*/ 12562 h 6870777"/>
              <a:gd name="connsiteX2" fmla="*/ 2390861 w 2390861"/>
              <a:gd name="connsiteY2" fmla="*/ 6870562 h 6870777"/>
              <a:gd name="connsiteX3" fmla="*/ 877295 w 2390861"/>
              <a:gd name="connsiteY3" fmla="*/ 6870777 h 6870777"/>
              <a:gd name="connsiteX4" fmla="*/ 0 w 2390861"/>
              <a:gd name="connsiteY4" fmla="*/ 0 h 6870777"/>
              <a:gd name="connsiteX0" fmla="*/ 0 w 2390861"/>
              <a:gd name="connsiteY0" fmla="*/ 0 h 6870562"/>
              <a:gd name="connsiteX1" fmla="*/ 2390861 w 2390861"/>
              <a:gd name="connsiteY1" fmla="*/ 12562 h 6870562"/>
              <a:gd name="connsiteX2" fmla="*/ 2390861 w 2390861"/>
              <a:gd name="connsiteY2" fmla="*/ 6870562 h 6870562"/>
              <a:gd name="connsiteX3" fmla="*/ 877296 w 2390861"/>
              <a:gd name="connsiteY3" fmla="*/ 6836120 h 6870562"/>
              <a:gd name="connsiteX4" fmla="*/ 0 w 2390861"/>
              <a:gd name="connsiteY4" fmla="*/ 0 h 6870562"/>
              <a:gd name="connsiteX0" fmla="*/ 0 w 2390863"/>
              <a:gd name="connsiteY0" fmla="*/ 0 h 6836120"/>
              <a:gd name="connsiteX1" fmla="*/ 2390861 w 2390863"/>
              <a:gd name="connsiteY1" fmla="*/ 12562 h 6836120"/>
              <a:gd name="connsiteX2" fmla="*/ 2390862 w 2390863"/>
              <a:gd name="connsiteY2" fmla="*/ 6830572 h 6836120"/>
              <a:gd name="connsiteX3" fmla="*/ 877296 w 2390863"/>
              <a:gd name="connsiteY3" fmla="*/ 6836120 h 6836120"/>
              <a:gd name="connsiteX4" fmla="*/ 0 w 2390863"/>
              <a:gd name="connsiteY4" fmla="*/ 0 h 6836120"/>
              <a:gd name="connsiteX0" fmla="*/ 0 w 2390861"/>
              <a:gd name="connsiteY0" fmla="*/ 0 h 6836120"/>
              <a:gd name="connsiteX1" fmla="*/ 2390861 w 2390861"/>
              <a:gd name="connsiteY1" fmla="*/ 12562 h 6836120"/>
              <a:gd name="connsiteX2" fmla="*/ 2390862 w 2390861"/>
              <a:gd name="connsiteY2" fmla="*/ 6830572 h 6836120"/>
              <a:gd name="connsiteX3" fmla="*/ 877297 w 2390861"/>
              <a:gd name="connsiteY3" fmla="*/ 6836120 h 6836120"/>
              <a:gd name="connsiteX4" fmla="*/ 0 w 2390861"/>
              <a:gd name="connsiteY4" fmla="*/ 0 h 6836120"/>
              <a:gd name="connsiteX0" fmla="*/ 0 w 2390863"/>
              <a:gd name="connsiteY0" fmla="*/ 0 h 6836120"/>
              <a:gd name="connsiteX1" fmla="*/ 2390861 w 2390863"/>
              <a:gd name="connsiteY1" fmla="*/ 12562 h 6836120"/>
              <a:gd name="connsiteX2" fmla="*/ 2390863 w 2390863"/>
              <a:gd name="connsiteY2" fmla="*/ 6830572 h 6836120"/>
              <a:gd name="connsiteX3" fmla="*/ 877297 w 2390863"/>
              <a:gd name="connsiteY3" fmla="*/ 6836120 h 6836120"/>
              <a:gd name="connsiteX4" fmla="*/ 0 w 2390863"/>
              <a:gd name="connsiteY4" fmla="*/ 0 h 6836120"/>
              <a:gd name="connsiteX0" fmla="*/ 0 w 2390861"/>
              <a:gd name="connsiteY0" fmla="*/ 0 h 6836120"/>
              <a:gd name="connsiteX1" fmla="*/ 2390861 w 2390861"/>
              <a:gd name="connsiteY1" fmla="*/ 12562 h 6836120"/>
              <a:gd name="connsiteX2" fmla="*/ 2383325 w 2390861"/>
              <a:gd name="connsiteY2" fmla="*/ 6827906 h 6836120"/>
              <a:gd name="connsiteX3" fmla="*/ 877297 w 2390861"/>
              <a:gd name="connsiteY3" fmla="*/ 6836120 h 6836120"/>
              <a:gd name="connsiteX4" fmla="*/ 0 w 2390861"/>
              <a:gd name="connsiteY4" fmla="*/ 0 h 6836120"/>
              <a:gd name="connsiteX0" fmla="*/ 0 w 2390861"/>
              <a:gd name="connsiteY0" fmla="*/ 0 h 6836120"/>
              <a:gd name="connsiteX1" fmla="*/ 2390861 w 2390861"/>
              <a:gd name="connsiteY1" fmla="*/ 12562 h 6836120"/>
              <a:gd name="connsiteX2" fmla="*/ 2383325 w 2390861"/>
              <a:gd name="connsiteY2" fmla="*/ 6827906 h 6836120"/>
              <a:gd name="connsiteX3" fmla="*/ 877297 w 2390861"/>
              <a:gd name="connsiteY3" fmla="*/ 6836120 h 6836120"/>
              <a:gd name="connsiteX4" fmla="*/ 0 w 2390861"/>
              <a:gd name="connsiteY4" fmla="*/ 0 h 6836120"/>
              <a:gd name="connsiteX0" fmla="*/ 0 w 2390861"/>
              <a:gd name="connsiteY0" fmla="*/ 0 h 6836120"/>
              <a:gd name="connsiteX1" fmla="*/ 2390861 w 2390861"/>
              <a:gd name="connsiteY1" fmla="*/ 12562 h 6836120"/>
              <a:gd name="connsiteX2" fmla="*/ 2383325 w 2390861"/>
              <a:gd name="connsiteY2" fmla="*/ 6827906 h 6836120"/>
              <a:gd name="connsiteX3" fmla="*/ 877297 w 2390861"/>
              <a:gd name="connsiteY3" fmla="*/ 6836120 h 6836120"/>
              <a:gd name="connsiteX4" fmla="*/ 0 w 2390861"/>
              <a:gd name="connsiteY4" fmla="*/ 0 h 6836120"/>
              <a:gd name="connsiteX0" fmla="*/ 0 w 2390861"/>
              <a:gd name="connsiteY0" fmla="*/ 0 h 6836120"/>
              <a:gd name="connsiteX1" fmla="*/ 2390861 w 2390861"/>
              <a:gd name="connsiteY1" fmla="*/ 12562 h 6836120"/>
              <a:gd name="connsiteX2" fmla="*/ 2383325 w 2390861"/>
              <a:gd name="connsiteY2" fmla="*/ 6835906 h 6836120"/>
              <a:gd name="connsiteX3" fmla="*/ 877297 w 2390861"/>
              <a:gd name="connsiteY3" fmla="*/ 6836120 h 6836120"/>
              <a:gd name="connsiteX4" fmla="*/ 0 w 2390861"/>
              <a:gd name="connsiteY4" fmla="*/ 0 h 68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861" h="6836120">
                <a:moveTo>
                  <a:pt x="0" y="0"/>
                </a:moveTo>
                <a:lnTo>
                  <a:pt x="2390861" y="12562"/>
                </a:lnTo>
                <a:cubicBezTo>
                  <a:pt x="2390861" y="2285232"/>
                  <a:pt x="2383325" y="4563236"/>
                  <a:pt x="2383325" y="6835906"/>
                </a:cubicBezTo>
                <a:lnTo>
                  <a:pt x="877297" y="6836120"/>
                </a:lnTo>
                <a:lnTo>
                  <a:pt x="0" y="0"/>
                </a:lnTo>
                <a:close/>
              </a:path>
            </a:pathLst>
          </a:custGeom>
          <a:solidFill>
            <a:srgbClr val="4D5C7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45" y="661402"/>
            <a:ext cx="3975331" cy="5789375"/>
          </a:xfrm>
          <a:prstGeom prst="rect">
            <a:avLst/>
          </a:prstGeom>
          <a:effectLst>
            <a:outerShdw blurRad="152400" dist="38100" dir="8100000" sx="101000" sy="101000" algn="tr" rotWithShape="0">
              <a:schemeClr val="bg2">
                <a:lumMod val="25000"/>
                <a:alpha val="33000"/>
              </a:scheme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718" y="2352894"/>
            <a:ext cx="3342910" cy="4179771"/>
          </a:xfrm>
          <a:prstGeom prst="rect">
            <a:avLst/>
          </a:prstGeom>
          <a:effectLst>
            <a:outerShdw blurRad="152400" dist="76200" dir="8100000" sx="101000" sy="101000" algn="tr" rotWithShape="0">
              <a:schemeClr val="bg2">
                <a:lumMod val="25000"/>
                <a:alpha val="30000"/>
              </a:scheme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10528820" y="1"/>
            <a:ext cx="1676062" cy="6871452"/>
          </a:xfrm>
          <a:custGeom>
            <a:avLst/>
            <a:gdLst>
              <a:gd name="connsiteX0" fmla="*/ 0 w 3057525"/>
              <a:gd name="connsiteY0" fmla="*/ 0 h 6858000"/>
              <a:gd name="connsiteX1" fmla="*/ 3057525 w 3057525"/>
              <a:gd name="connsiteY1" fmla="*/ 0 h 6858000"/>
              <a:gd name="connsiteX2" fmla="*/ 3057525 w 3057525"/>
              <a:gd name="connsiteY2" fmla="*/ 6858000 h 6858000"/>
              <a:gd name="connsiteX3" fmla="*/ 0 w 3057525"/>
              <a:gd name="connsiteY3" fmla="*/ 6858000 h 6858000"/>
              <a:gd name="connsiteX4" fmla="*/ 0 w 3057525"/>
              <a:gd name="connsiteY4" fmla="*/ 0 h 6858000"/>
              <a:gd name="connsiteX0" fmla="*/ 1933575 w 3057525"/>
              <a:gd name="connsiteY0" fmla="*/ 9525 h 6858000"/>
              <a:gd name="connsiteX1" fmla="*/ 3057525 w 3057525"/>
              <a:gd name="connsiteY1" fmla="*/ 0 h 6858000"/>
              <a:gd name="connsiteX2" fmla="*/ 3057525 w 3057525"/>
              <a:gd name="connsiteY2" fmla="*/ 6858000 h 6858000"/>
              <a:gd name="connsiteX3" fmla="*/ 0 w 3057525"/>
              <a:gd name="connsiteY3" fmla="*/ 6858000 h 6858000"/>
              <a:gd name="connsiteX4" fmla="*/ 1933575 w 3057525"/>
              <a:gd name="connsiteY4" fmla="*/ 9525 h 6858000"/>
              <a:gd name="connsiteX0" fmla="*/ 1743075 w 2867025"/>
              <a:gd name="connsiteY0" fmla="*/ 9525 h 6858000"/>
              <a:gd name="connsiteX1" fmla="*/ 2867025 w 2867025"/>
              <a:gd name="connsiteY1" fmla="*/ 0 h 6858000"/>
              <a:gd name="connsiteX2" fmla="*/ 2867025 w 2867025"/>
              <a:gd name="connsiteY2" fmla="*/ 6858000 h 6858000"/>
              <a:gd name="connsiteX3" fmla="*/ 0 w 2867025"/>
              <a:gd name="connsiteY3" fmla="*/ 6838950 h 6858000"/>
              <a:gd name="connsiteX4" fmla="*/ 1743075 w 2867025"/>
              <a:gd name="connsiteY4" fmla="*/ 9525 h 6858000"/>
              <a:gd name="connsiteX0" fmla="*/ 1743075 w 2867025"/>
              <a:gd name="connsiteY0" fmla="*/ 0 h 6858000"/>
              <a:gd name="connsiteX1" fmla="*/ 2867025 w 2867025"/>
              <a:gd name="connsiteY1" fmla="*/ 0 h 6858000"/>
              <a:gd name="connsiteX2" fmla="*/ 2867025 w 2867025"/>
              <a:gd name="connsiteY2" fmla="*/ 6858000 h 6858000"/>
              <a:gd name="connsiteX3" fmla="*/ 0 w 2867025"/>
              <a:gd name="connsiteY3" fmla="*/ 6838950 h 6858000"/>
              <a:gd name="connsiteX4" fmla="*/ 1743075 w 2867025"/>
              <a:gd name="connsiteY4" fmla="*/ 0 h 6858000"/>
              <a:gd name="connsiteX0" fmla="*/ 1589906 w 2713856"/>
              <a:gd name="connsiteY0" fmla="*/ 0 h 6858000"/>
              <a:gd name="connsiteX1" fmla="*/ 2713856 w 2713856"/>
              <a:gd name="connsiteY1" fmla="*/ 0 h 6858000"/>
              <a:gd name="connsiteX2" fmla="*/ 2713856 w 2713856"/>
              <a:gd name="connsiteY2" fmla="*/ 6858000 h 6858000"/>
              <a:gd name="connsiteX3" fmla="*/ 0 w 2713856"/>
              <a:gd name="connsiteY3" fmla="*/ 6857804 h 6858000"/>
              <a:gd name="connsiteX4" fmla="*/ 1589906 w 2713856"/>
              <a:gd name="connsiteY4" fmla="*/ 0 h 6858000"/>
              <a:gd name="connsiteX0" fmla="*/ 2349738 w 3473688"/>
              <a:gd name="connsiteY0" fmla="*/ 0 h 6871452"/>
              <a:gd name="connsiteX1" fmla="*/ 3473688 w 3473688"/>
              <a:gd name="connsiteY1" fmla="*/ 0 h 6871452"/>
              <a:gd name="connsiteX2" fmla="*/ 3473688 w 3473688"/>
              <a:gd name="connsiteY2" fmla="*/ 6858000 h 6871452"/>
              <a:gd name="connsiteX3" fmla="*/ 0 w 3473688"/>
              <a:gd name="connsiteY3" fmla="*/ 6871452 h 6871452"/>
              <a:gd name="connsiteX4" fmla="*/ 2349738 w 3473688"/>
              <a:gd name="connsiteY4" fmla="*/ 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688" h="6871452">
                <a:moveTo>
                  <a:pt x="2349738" y="0"/>
                </a:moveTo>
                <a:lnTo>
                  <a:pt x="3473688" y="0"/>
                </a:lnTo>
                <a:lnTo>
                  <a:pt x="3473688" y="6858000"/>
                </a:lnTo>
                <a:lnTo>
                  <a:pt x="0" y="6871452"/>
                </a:lnTo>
                <a:lnTo>
                  <a:pt x="2349738" y="0"/>
                </a:lnTo>
                <a:close/>
              </a:path>
            </a:pathLst>
          </a:custGeom>
          <a:solidFill>
            <a:srgbClr val="EF8A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875273" y="678160"/>
            <a:ext cx="64555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CEEOL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umożliwia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szerokiego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katalogu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czasopism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naukowych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booków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szarej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literatury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Europie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Centralnej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Wschodniej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4D5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solidFill>
                <a:srgbClr val="EF8A64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rgbClr val="EF8A64"/>
                </a:solidFill>
                <a:latin typeface="Arial Narrow" panose="020B0606020202030204" pitchFamily="34" charset="0"/>
              </a:rPr>
              <a:t>     </a:t>
            </a:r>
            <a:r>
              <a:rPr lang="bg-BG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,417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Wydawców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2,825+    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Czasopism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68,632+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Numerów</a:t>
            </a:r>
            <a:r>
              <a:rPr lang="en-US" sz="24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czasopism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917,067+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Artykułów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8,642+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eBooków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10,207+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Szarej</a:t>
            </a:r>
            <a:r>
              <a:rPr lang="en-US" sz="24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literatury</a:t>
            </a:r>
            <a:endParaRPr lang="en-US" sz="24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pochodzą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takich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dziedzin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polityczne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ekonomia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litereratura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psychologia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wiele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innych</a:t>
            </a:r>
            <a:r>
              <a:rPr lang="en-US" sz="21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Grafik 12">
            <a:extLst>
              <a:ext uri="{FF2B5EF4-FFF2-40B4-BE49-F238E27FC236}">
                <a16:creationId xmlns:a16="http://schemas.microsoft.com/office/drawing/2014/main" xmlns="" id="{8A932CD2-3474-4A76-B9BC-9A2A2EF9E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0070" y="5691514"/>
            <a:ext cx="1428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591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2"/>
          <p:cNvSpPr/>
          <p:nvPr/>
        </p:nvSpPr>
        <p:spPr>
          <a:xfrm rot="10800000">
            <a:off x="10162094" y="-4"/>
            <a:ext cx="2029904" cy="6858003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F8A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"/>
          <p:cNvSpPr/>
          <p:nvPr/>
        </p:nvSpPr>
        <p:spPr>
          <a:xfrm rot="5400000">
            <a:off x="5408706" y="-5410430"/>
            <a:ext cx="1372861" cy="12193726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969"/>
              <a:gd name="connsiteX1" fmla="*/ 2828441 w 2828441"/>
              <a:gd name="connsiteY1" fmla="*/ 0 h 6858969"/>
              <a:gd name="connsiteX2" fmla="*/ 1157073 w 2828441"/>
              <a:gd name="connsiteY2" fmla="*/ 6858969 h 6858969"/>
              <a:gd name="connsiteX3" fmla="*/ 0 w 2828441"/>
              <a:gd name="connsiteY3" fmla="*/ 6858000 h 6858969"/>
              <a:gd name="connsiteX4" fmla="*/ 0 w 2828441"/>
              <a:gd name="connsiteY4" fmla="*/ 0 h 68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969">
                <a:moveTo>
                  <a:pt x="0" y="0"/>
                </a:moveTo>
                <a:lnTo>
                  <a:pt x="2828441" y="0"/>
                </a:lnTo>
                <a:lnTo>
                  <a:pt x="1157073" y="685896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9CC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897455" y="924771"/>
            <a:ext cx="191227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91998" y="3864055"/>
            <a:ext cx="192691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Chorwacja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121014" y="2485109"/>
            <a:ext cx="355342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Czechy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7308" y="1839707"/>
            <a:ext cx="1899616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243408" y="3155329"/>
            <a:ext cx="163980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Węgry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628118" y="1485905"/>
            <a:ext cx="248130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Bułgaria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011929" y="2160015"/>
            <a:ext cx="3813387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Bośnia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Herzegowina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74801" y="1201724"/>
            <a:ext cx="241118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Rumunia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191432" y="2808593"/>
            <a:ext cx="185502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Litwa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" name="Rechteck 2"/>
          <p:cNvSpPr/>
          <p:nvPr/>
        </p:nvSpPr>
        <p:spPr>
          <a:xfrm rot="10800000" flipH="1">
            <a:off x="-1727" y="-1809"/>
            <a:ext cx="2482204" cy="6859808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613581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9814"/>
              <a:gd name="connsiteX1" fmla="*/ 2828441 w 2828441"/>
              <a:gd name="connsiteY1" fmla="*/ 0 h 6859814"/>
              <a:gd name="connsiteX2" fmla="*/ 1613581 w 2828441"/>
              <a:gd name="connsiteY2" fmla="*/ 6859814 h 6859814"/>
              <a:gd name="connsiteX3" fmla="*/ 0 w 2828441"/>
              <a:gd name="connsiteY3" fmla="*/ 6858000 h 6859814"/>
              <a:gd name="connsiteX4" fmla="*/ 0 w 2828441"/>
              <a:gd name="connsiteY4" fmla="*/ 0 h 685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9814">
                <a:moveTo>
                  <a:pt x="0" y="0"/>
                </a:moveTo>
                <a:lnTo>
                  <a:pt x="2828441" y="0"/>
                </a:lnTo>
                <a:lnTo>
                  <a:pt x="1613581" y="68598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D5C7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91" y="5425746"/>
            <a:ext cx="1428750" cy="93345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166446" y="4220794"/>
            <a:ext cx="2995646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83841" y="3561864"/>
            <a:ext cx="2149999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Słowacja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426258" y="1175428"/>
            <a:ext cx="5347773" cy="5347773"/>
            <a:chOff x="317691" y="1024597"/>
            <a:chExt cx="5347773" cy="534777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6612" y="1325029"/>
              <a:ext cx="4669931" cy="474690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B/>
            </a:sp3d>
          </p:spPr>
        </p:pic>
        <p:sp>
          <p:nvSpPr>
            <p:cNvPr id="4" name="Ellipse 3"/>
            <p:cNvSpPr/>
            <p:nvPr/>
          </p:nvSpPr>
          <p:spPr>
            <a:xfrm rot="16902180">
              <a:off x="317691" y="1024597"/>
              <a:ext cx="5347773" cy="5347773"/>
            </a:xfrm>
            <a:prstGeom prst="ellipse">
              <a:avLst/>
            </a:prstGeom>
            <a:noFill/>
            <a:ln w="190500" cap="rnd">
              <a:gradFill flip="none" rotWithShape="1">
                <a:gsLst>
                  <a:gs pos="0">
                    <a:schemeClr val="bg1"/>
                  </a:gs>
                  <a:gs pos="86000">
                    <a:srgbClr val="EF8A64"/>
                  </a:gs>
                </a:gsLst>
                <a:lin ang="2700000" scaled="1"/>
                <a:tileRect/>
              </a:gradFill>
              <a:prstDash val="sysDot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7011929" y="4553387"/>
            <a:ext cx="3108428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671569" y="5213673"/>
            <a:ext cx="163242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837308" y="4885980"/>
            <a:ext cx="2579216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Mołdawia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698645" y="6155095"/>
            <a:ext cx="221257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Czarnogóra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341634" y="5520541"/>
            <a:ext cx="197433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182084" y="121080"/>
            <a:ext cx="815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303A48"/>
                </a:solidFill>
              </a:rPr>
              <a:t>CEEOL – </a:t>
            </a:r>
            <a:r>
              <a:rPr lang="en-US" sz="3600" b="1" dirty="0" err="1">
                <a:solidFill>
                  <a:srgbClr val="303A48"/>
                </a:solidFill>
              </a:rPr>
              <a:t>Czasopisma</a:t>
            </a:r>
            <a:r>
              <a:rPr lang="en-US" sz="3600" b="1" dirty="0">
                <a:solidFill>
                  <a:srgbClr val="303A48"/>
                </a:solidFill>
              </a:rPr>
              <a:t> per </a:t>
            </a:r>
            <a:r>
              <a:rPr lang="en-US" sz="3600" b="1" dirty="0" err="1">
                <a:solidFill>
                  <a:srgbClr val="303A48"/>
                </a:solidFill>
              </a:rPr>
              <a:t>kraj</a:t>
            </a:r>
            <a:r>
              <a:rPr lang="en-US" sz="3600" b="1" dirty="0">
                <a:solidFill>
                  <a:srgbClr val="303A48"/>
                </a:solidFill>
              </a:rPr>
              <a:t> </a:t>
            </a:r>
            <a:r>
              <a:rPr lang="en-US" sz="3600" b="1" dirty="0" err="1">
                <a:solidFill>
                  <a:srgbClr val="303A48"/>
                </a:solidFill>
              </a:rPr>
              <a:t>pochodzenia</a:t>
            </a:r>
            <a:endParaRPr lang="en-US" dirty="0"/>
          </a:p>
        </p:txBody>
      </p:sp>
      <p:sp>
        <p:nvSpPr>
          <p:cNvPr id="34" name="Textfeld 29"/>
          <p:cNvSpPr txBox="1"/>
          <p:nvPr/>
        </p:nvSpPr>
        <p:spPr>
          <a:xfrm>
            <a:off x="6045706" y="5833187"/>
            <a:ext cx="217887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Kosowo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147275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xmlns="" val="3715991617"/>
              </p:ext>
            </p:extLst>
          </p:nvPr>
        </p:nvGraphicFramePr>
        <p:xfrm>
          <a:off x="161925" y="822559"/>
          <a:ext cx="6260144" cy="603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llipse 3"/>
          <p:cNvSpPr/>
          <p:nvPr/>
        </p:nvSpPr>
        <p:spPr>
          <a:xfrm rot="16902180">
            <a:off x="1354116" y="1616528"/>
            <a:ext cx="4971460" cy="4971460"/>
          </a:xfrm>
          <a:prstGeom prst="ellipse">
            <a:avLst/>
          </a:prstGeom>
          <a:noFill/>
          <a:ln w="266700" cap="rnd">
            <a:gradFill flip="none" rotWithShape="1">
              <a:gsLst>
                <a:gs pos="0">
                  <a:schemeClr val="bg1"/>
                </a:gs>
                <a:gs pos="86000">
                  <a:srgbClr val="EF8A64"/>
                </a:gs>
              </a:gsLst>
              <a:lin ang="2700000" scaled="1"/>
              <a:tileRect/>
            </a:gra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822977" y="2064262"/>
            <a:ext cx="4095117" cy="4095117"/>
          </a:xfrm>
          <a:prstGeom prst="ellipse">
            <a:avLst/>
          </a:prstGeom>
          <a:solidFill>
            <a:srgbClr val="4D5C7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"/>
          <p:cNvSpPr/>
          <p:nvPr/>
        </p:nvSpPr>
        <p:spPr>
          <a:xfrm rot="5400000">
            <a:off x="4980710" y="-4982435"/>
            <a:ext cx="2228854" cy="12193726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969"/>
              <a:gd name="connsiteX1" fmla="*/ 2828441 w 2828441"/>
              <a:gd name="connsiteY1" fmla="*/ 0 h 6858969"/>
              <a:gd name="connsiteX2" fmla="*/ 1157073 w 2828441"/>
              <a:gd name="connsiteY2" fmla="*/ 6858969 h 6858969"/>
              <a:gd name="connsiteX3" fmla="*/ 0 w 2828441"/>
              <a:gd name="connsiteY3" fmla="*/ 6858000 h 6858969"/>
              <a:gd name="connsiteX4" fmla="*/ 0 w 2828441"/>
              <a:gd name="connsiteY4" fmla="*/ 0 h 68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969">
                <a:moveTo>
                  <a:pt x="0" y="0"/>
                </a:moveTo>
                <a:lnTo>
                  <a:pt x="2828441" y="0"/>
                </a:lnTo>
                <a:lnTo>
                  <a:pt x="1157073" y="685896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9CC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08846" y="2002607"/>
            <a:ext cx="4440843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społeczne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440.000+ 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56707" y="5545612"/>
            <a:ext cx="5562611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Sztuka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75.000+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22070" y="4454768"/>
            <a:ext cx="5539454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Filosofia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Teologia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160.000+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80463" y="4986602"/>
            <a:ext cx="5946716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117.000+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594140" y="2990352"/>
            <a:ext cx="5257494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Nauki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polityczne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210.000+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09873" y="3438205"/>
            <a:ext cx="5141761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303.000+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321516" y="2468129"/>
            <a:ext cx="5794553" cy="51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Językoznastwo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22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297.000+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648439" y="3900247"/>
            <a:ext cx="4805088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Ekonomia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204.000+</a:t>
            </a:r>
            <a:endParaRPr lang="en-US" sz="2200" b="1" dirty="0">
              <a:solidFill>
                <a:srgbClr val="4D5C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978264" y="3142324"/>
            <a:ext cx="3864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Kategoryzujemy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poziomach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303A4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Podstawowych</a:t>
            </a:r>
            <a:r>
              <a:rPr lang="en-US" sz="17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obszarów</a:t>
            </a:r>
            <a:r>
              <a:rPr lang="en-US" sz="17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badawczych</a:t>
            </a:r>
            <a:r>
              <a:rPr lang="en-US" sz="17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specjalne</a:t>
            </a:r>
            <a:r>
              <a:rPr lang="en-US" sz="17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</a:t>
            </a:r>
            <a:r>
              <a:rPr lang="en-US" sz="17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badawcze</a:t>
            </a:r>
            <a:endParaRPr lang="en-US" sz="17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"/>
          <p:cNvSpPr/>
          <p:nvPr/>
        </p:nvSpPr>
        <p:spPr>
          <a:xfrm rot="10800000" flipH="1">
            <a:off x="-17613" y="-1809"/>
            <a:ext cx="2498090" cy="6859808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613581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9814"/>
              <a:gd name="connsiteX1" fmla="*/ 2828441 w 2828441"/>
              <a:gd name="connsiteY1" fmla="*/ 0 h 6859814"/>
              <a:gd name="connsiteX2" fmla="*/ 1613581 w 2828441"/>
              <a:gd name="connsiteY2" fmla="*/ 6859814 h 6859814"/>
              <a:gd name="connsiteX3" fmla="*/ 0 w 2828441"/>
              <a:gd name="connsiteY3" fmla="*/ 6858000 h 6859814"/>
              <a:gd name="connsiteX4" fmla="*/ 0 w 2828441"/>
              <a:gd name="connsiteY4" fmla="*/ 0 h 685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9814">
                <a:moveTo>
                  <a:pt x="0" y="0"/>
                </a:moveTo>
                <a:lnTo>
                  <a:pt x="2828441" y="0"/>
                </a:lnTo>
                <a:lnTo>
                  <a:pt x="1613581" y="68598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D5C7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72897" y="176100"/>
            <a:ext cx="945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Kładziemy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nacisk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na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nauki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humanistyczne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,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społeczne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i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polityczne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,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literaturę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z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naszego</a:t>
            </a:r>
            <a:r>
              <a:rPr lang="en-GB" sz="3200" b="1" dirty="0">
                <a:solidFill>
                  <a:srgbClr val="303A48"/>
                </a:solidFill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303A48"/>
                </a:solidFill>
                <a:latin typeface="Calibri" panose="020F0502020204030204" pitchFamily="34" charset="0"/>
              </a:rPr>
              <a:t>regionu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1733D012-CA16-47A7-A813-6BBF69B12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91" y="5425746"/>
            <a:ext cx="1428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216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9831" y="-407"/>
            <a:ext cx="2244436" cy="6870322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672347"/>
              <a:gd name="connsiteY0" fmla="*/ 0 h 6858000"/>
              <a:gd name="connsiteX1" fmla="*/ 2672347 w 2672347"/>
              <a:gd name="connsiteY1" fmla="*/ 9426 h 6858000"/>
              <a:gd name="connsiteX2" fmla="*/ 1146875 w 2672347"/>
              <a:gd name="connsiteY2" fmla="*/ 6850251 h 6858000"/>
              <a:gd name="connsiteX3" fmla="*/ 0 w 2672347"/>
              <a:gd name="connsiteY3" fmla="*/ 6858000 h 6858000"/>
              <a:gd name="connsiteX4" fmla="*/ 0 w 2672347"/>
              <a:gd name="connsiteY4" fmla="*/ 0 h 6858000"/>
              <a:gd name="connsiteX0" fmla="*/ 0 w 2672347"/>
              <a:gd name="connsiteY0" fmla="*/ 10239 h 6868239"/>
              <a:gd name="connsiteX1" fmla="*/ 2672347 w 2672347"/>
              <a:gd name="connsiteY1" fmla="*/ 0 h 6868239"/>
              <a:gd name="connsiteX2" fmla="*/ 1146875 w 2672347"/>
              <a:gd name="connsiteY2" fmla="*/ 6860490 h 6868239"/>
              <a:gd name="connsiteX3" fmla="*/ 0 w 2672347"/>
              <a:gd name="connsiteY3" fmla="*/ 6868239 h 6868239"/>
              <a:gd name="connsiteX4" fmla="*/ 0 w 2672347"/>
              <a:gd name="connsiteY4" fmla="*/ 10239 h 6868239"/>
              <a:gd name="connsiteX0" fmla="*/ 0 w 2672347"/>
              <a:gd name="connsiteY0" fmla="*/ 20071 h 6878071"/>
              <a:gd name="connsiteX1" fmla="*/ 2672347 w 2672347"/>
              <a:gd name="connsiteY1" fmla="*/ 0 h 6878071"/>
              <a:gd name="connsiteX2" fmla="*/ 1146875 w 2672347"/>
              <a:gd name="connsiteY2" fmla="*/ 6870322 h 6878071"/>
              <a:gd name="connsiteX3" fmla="*/ 0 w 2672347"/>
              <a:gd name="connsiteY3" fmla="*/ 6878071 h 6878071"/>
              <a:gd name="connsiteX4" fmla="*/ 0 w 2672347"/>
              <a:gd name="connsiteY4" fmla="*/ 20071 h 6878071"/>
              <a:gd name="connsiteX0" fmla="*/ 0 w 2660640"/>
              <a:gd name="connsiteY0" fmla="*/ 407 h 6858407"/>
              <a:gd name="connsiteX1" fmla="*/ 2660640 w 2660640"/>
              <a:gd name="connsiteY1" fmla="*/ 0 h 6858407"/>
              <a:gd name="connsiteX2" fmla="*/ 1146875 w 2660640"/>
              <a:gd name="connsiteY2" fmla="*/ 6850658 h 6858407"/>
              <a:gd name="connsiteX3" fmla="*/ 0 w 2660640"/>
              <a:gd name="connsiteY3" fmla="*/ 6858407 h 6858407"/>
              <a:gd name="connsiteX4" fmla="*/ 0 w 2660640"/>
              <a:gd name="connsiteY4" fmla="*/ 407 h 6858407"/>
              <a:gd name="connsiteX0" fmla="*/ 11707 w 2672347"/>
              <a:gd name="connsiteY0" fmla="*/ 407 h 6858407"/>
              <a:gd name="connsiteX1" fmla="*/ 2672347 w 2672347"/>
              <a:gd name="connsiteY1" fmla="*/ 0 h 6858407"/>
              <a:gd name="connsiteX2" fmla="*/ 1158582 w 2672347"/>
              <a:gd name="connsiteY2" fmla="*/ 6850658 h 6858407"/>
              <a:gd name="connsiteX3" fmla="*/ 0 w 2672347"/>
              <a:gd name="connsiteY3" fmla="*/ 6858407 h 6858407"/>
              <a:gd name="connsiteX4" fmla="*/ 11707 w 2672347"/>
              <a:gd name="connsiteY4" fmla="*/ 407 h 6858407"/>
              <a:gd name="connsiteX0" fmla="*/ 11707 w 2672347"/>
              <a:gd name="connsiteY0" fmla="*/ 407 h 6870322"/>
              <a:gd name="connsiteX1" fmla="*/ 2672347 w 2672347"/>
              <a:gd name="connsiteY1" fmla="*/ 0 h 6870322"/>
              <a:gd name="connsiteX2" fmla="*/ 1158581 w 2672347"/>
              <a:gd name="connsiteY2" fmla="*/ 6870322 h 6870322"/>
              <a:gd name="connsiteX3" fmla="*/ 0 w 2672347"/>
              <a:gd name="connsiteY3" fmla="*/ 6858407 h 6870322"/>
              <a:gd name="connsiteX4" fmla="*/ 11707 w 2672347"/>
              <a:gd name="connsiteY4" fmla="*/ 407 h 68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347" h="6870322">
                <a:moveTo>
                  <a:pt x="11707" y="407"/>
                </a:moveTo>
                <a:lnTo>
                  <a:pt x="2672347" y="0"/>
                </a:lnTo>
                <a:lnTo>
                  <a:pt x="1158581" y="6870322"/>
                </a:lnTo>
                <a:lnTo>
                  <a:pt x="0" y="6858407"/>
                </a:lnTo>
                <a:cubicBezTo>
                  <a:pt x="3902" y="4572407"/>
                  <a:pt x="7805" y="2286407"/>
                  <a:pt x="11707" y="407"/>
                </a:cubicBezTo>
                <a:close/>
              </a:path>
            </a:pathLst>
          </a:custGeom>
          <a:solidFill>
            <a:srgbClr val="3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2"/>
          <p:cNvSpPr/>
          <p:nvPr/>
        </p:nvSpPr>
        <p:spPr>
          <a:xfrm rot="5400000" flipH="1">
            <a:off x="5466883" y="142717"/>
            <a:ext cx="1169739" cy="12280487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9CC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842093" y="175095"/>
            <a:ext cx="6507809" cy="6507809"/>
          </a:xfrm>
          <a:prstGeom prst="ellipse">
            <a:avLst/>
          </a:prstGeom>
          <a:solidFill>
            <a:srgbClr val="4D5C7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2"/>
          <p:cNvSpPr/>
          <p:nvPr/>
        </p:nvSpPr>
        <p:spPr>
          <a:xfrm rot="5400000">
            <a:off x="5262879" y="-5262881"/>
            <a:ext cx="1666239" cy="12192003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F8A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47" y="1058505"/>
            <a:ext cx="1428750" cy="9334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37928" y="1743482"/>
            <a:ext cx="52276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Wspieramy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różnorodność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językową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badań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naukowych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zakresu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humanistycznych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społecznych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Europie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Środkowej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Wschodniej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Południowo-Wschodniej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Artykuły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czasopism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szara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literature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udostępniane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ponad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językach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umożliwiając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głównych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źródeł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jednym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repozytorium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72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351" y="0"/>
            <a:ext cx="7263113" cy="6865069"/>
          </a:xfrm>
          <a:prstGeom prst="rect">
            <a:avLst/>
          </a:prstGeom>
          <a:noFill/>
          <a:effectLst>
            <a:reflection stA="99000" endPos="0" dist="50800" dir="5400000" sy="-100000" algn="bl" rotWithShape="0"/>
          </a:effectLst>
        </p:spPr>
      </p:pic>
      <p:sp>
        <p:nvSpPr>
          <p:cNvPr id="4" name="Rechteck 3"/>
          <p:cNvSpPr/>
          <p:nvPr/>
        </p:nvSpPr>
        <p:spPr>
          <a:xfrm rot="10800000" flipH="1">
            <a:off x="7582983" y="0"/>
            <a:ext cx="4609017" cy="6865070"/>
          </a:xfrm>
          <a:custGeom>
            <a:avLst/>
            <a:gdLst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0 w 4928888"/>
              <a:gd name="connsiteY3" fmla="*/ 6858000 h 6858000"/>
              <a:gd name="connsiteX4" fmla="*/ 0 w 4928888"/>
              <a:gd name="connsiteY4" fmla="*/ 0 h 6858000"/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471340 w 4928888"/>
              <a:gd name="connsiteY3" fmla="*/ 6858000 h 6858000"/>
              <a:gd name="connsiteX4" fmla="*/ 0 w 4928888"/>
              <a:gd name="connsiteY4" fmla="*/ 0 h 6858000"/>
              <a:gd name="connsiteX0" fmla="*/ 0 w 5145704"/>
              <a:gd name="connsiteY0" fmla="*/ 9427 h 6858000"/>
              <a:gd name="connsiteX1" fmla="*/ 5145704 w 5145704"/>
              <a:gd name="connsiteY1" fmla="*/ 0 h 6858000"/>
              <a:gd name="connsiteX2" fmla="*/ 5145704 w 5145704"/>
              <a:gd name="connsiteY2" fmla="*/ 6858000 h 6858000"/>
              <a:gd name="connsiteX3" fmla="*/ 688156 w 5145704"/>
              <a:gd name="connsiteY3" fmla="*/ 6858000 h 6858000"/>
              <a:gd name="connsiteX4" fmla="*/ 0 w 5145704"/>
              <a:gd name="connsiteY4" fmla="*/ 9427 h 6858000"/>
              <a:gd name="connsiteX0" fmla="*/ 0 w 5179983"/>
              <a:gd name="connsiteY0" fmla="*/ 9427 h 6858000"/>
              <a:gd name="connsiteX1" fmla="*/ 5179983 w 5179983"/>
              <a:gd name="connsiteY1" fmla="*/ 0 h 6858000"/>
              <a:gd name="connsiteX2" fmla="*/ 5179983 w 5179983"/>
              <a:gd name="connsiteY2" fmla="*/ 6858000 h 6858000"/>
              <a:gd name="connsiteX3" fmla="*/ 722435 w 5179983"/>
              <a:gd name="connsiteY3" fmla="*/ 6858000 h 6858000"/>
              <a:gd name="connsiteX4" fmla="*/ 0 w 5179983"/>
              <a:gd name="connsiteY4" fmla="*/ 9427 h 6858000"/>
              <a:gd name="connsiteX0" fmla="*/ 0 w 5191384"/>
              <a:gd name="connsiteY0" fmla="*/ 10 h 6858000"/>
              <a:gd name="connsiteX1" fmla="*/ 5191384 w 5191384"/>
              <a:gd name="connsiteY1" fmla="*/ 0 h 6858000"/>
              <a:gd name="connsiteX2" fmla="*/ 5191384 w 5191384"/>
              <a:gd name="connsiteY2" fmla="*/ 6858000 h 6858000"/>
              <a:gd name="connsiteX3" fmla="*/ 733836 w 5191384"/>
              <a:gd name="connsiteY3" fmla="*/ 6858000 h 6858000"/>
              <a:gd name="connsiteX4" fmla="*/ 0 w 5191384"/>
              <a:gd name="connsiteY4" fmla="*/ 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384" h="6858000">
                <a:moveTo>
                  <a:pt x="0" y="10"/>
                </a:moveTo>
                <a:lnTo>
                  <a:pt x="5191384" y="0"/>
                </a:lnTo>
                <a:lnTo>
                  <a:pt x="5191384" y="6858000"/>
                </a:lnTo>
                <a:lnTo>
                  <a:pt x="733836" y="6858000"/>
                </a:lnTo>
                <a:lnTo>
                  <a:pt x="0" y="10"/>
                </a:lnTo>
                <a:close/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F8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3"/>
          <p:cNvSpPr/>
          <p:nvPr/>
        </p:nvSpPr>
        <p:spPr>
          <a:xfrm rot="10800000" flipV="1">
            <a:off x="-27718" y="0"/>
            <a:ext cx="2261867" cy="6858000"/>
          </a:xfrm>
          <a:custGeom>
            <a:avLst/>
            <a:gdLst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0 w 4928888"/>
              <a:gd name="connsiteY3" fmla="*/ 6858000 h 6858000"/>
              <a:gd name="connsiteX4" fmla="*/ 0 w 4928888"/>
              <a:gd name="connsiteY4" fmla="*/ 0 h 6858000"/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471340 w 4928888"/>
              <a:gd name="connsiteY3" fmla="*/ 6858000 h 6858000"/>
              <a:gd name="connsiteX4" fmla="*/ 0 w 4928888"/>
              <a:gd name="connsiteY4" fmla="*/ 0 h 6858000"/>
              <a:gd name="connsiteX0" fmla="*/ 0 w 5145704"/>
              <a:gd name="connsiteY0" fmla="*/ 9427 h 6858000"/>
              <a:gd name="connsiteX1" fmla="*/ 5145704 w 5145704"/>
              <a:gd name="connsiteY1" fmla="*/ 0 h 6858000"/>
              <a:gd name="connsiteX2" fmla="*/ 5145704 w 5145704"/>
              <a:gd name="connsiteY2" fmla="*/ 6858000 h 6858000"/>
              <a:gd name="connsiteX3" fmla="*/ 688156 w 5145704"/>
              <a:gd name="connsiteY3" fmla="*/ 6858000 h 6858000"/>
              <a:gd name="connsiteX4" fmla="*/ 0 w 5145704"/>
              <a:gd name="connsiteY4" fmla="*/ 9427 h 6858000"/>
              <a:gd name="connsiteX0" fmla="*/ 0 w 5179983"/>
              <a:gd name="connsiteY0" fmla="*/ 9427 h 6858000"/>
              <a:gd name="connsiteX1" fmla="*/ 5179983 w 5179983"/>
              <a:gd name="connsiteY1" fmla="*/ 0 h 6858000"/>
              <a:gd name="connsiteX2" fmla="*/ 5179983 w 5179983"/>
              <a:gd name="connsiteY2" fmla="*/ 6858000 h 6858000"/>
              <a:gd name="connsiteX3" fmla="*/ 722435 w 5179983"/>
              <a:gd name="connsiteY3" fmla="*/ 6858000 h 6858000"/>
              <a:gd name="connsiteX4" fmla="*/ 0 w 5179983"/>
              <a:gd name="connsiteY4" fmla="*/ 9427 h 6858000"/>
              <a:gd name="connsiteX0" fmla="*/ 0 w 5191384"/>
              <a:gd name="connsiteY0" fmla="*/ 10 h 6858000"/>
              <a:gd name="connsiteX1" fmla="*/ 5191384 w 5191384"/>
              <a:gd name="connsiteY1" fmla="*/ 0 h 6858000"/>
              <a:gd name="connsiteX2" fmla="*/ 5191384 w 5191384"/>
              <a:gd name="connsiteY2" fmla="*/ 6858000 h 6858000"/>
              <a:gd name="connsiteX3" fmla="*/ 733836 w 5191384"/>
              <a:gd name="connsiteY3" fmla="*/ 6858000 h 6858000"/>
              <a:gd name="connsiteX4" fmla="*/ 0 w 5191384"/>
              <a:gd name="connsiteY4" fmla="*/ 10 h 6858000"/>
              <a:gd name="connsiteX0" fmla="*/ 0 w 7032097"/>
              <a:gd name="connsiteY0" fmla="*/ 9535 h 6858000"/>
              <a:gd name="connsiteX1" fmla="*/ 7032097 w 7032097"/>
              <a:gd name="connsiteY1" fmla="*/ 0 h 6858000"/>
              <a:gd name="connsiteX2" fmla="*/ 7032097 w 7032097"/>
              <a:gd name="connsiteY2" fmla="*/ 6858000 h 6858000"/>
              <a:gd name="connsiteX3" fmla="*/ 2574549 w 7032097"/>
              <a:gd name="connsiteY3" fmla="*/ 6858000 h 6858000"/>
              <a:gd name="connsiteX4" fmla="*/ 0 w 7032097"/>
              <a:gd name="connsiteY4" fmla="*/ 9535 h 6858000"/>
              <a:gd name="connsiteX0" fmla="*/ 0 w 7931177"/>
              <a:gd name="connsiteY0" fmla="*/ 10 h 6858000"/>
              <a:gd name="connsiteX1" fmla="*/ 7931177 w 7931177"/>
              <a:gd name="connsiteY1" fmla="*/ 0 h 6858000"/>
              <a:gd name="connsiteX2" fmla="*/ 7931177 w 7931177"/>
              <a:gd name="connsiteY2" fmla="*/ 6858000 h 6858000"/>
              <a:gd name="connsiteX3" fmla="*/ 3473629 w 7931177"/>
              <a:gd name="connsiteY3" fmla="*/ 6858000 h 6858000"/>
              <a:gd name="connsiteX4" fmla="*/ 0 w 7931177"/>
              <a:gd name="connsiteY4" fmla="*/ 10 h 6858000"/>
              <a:gd name="connsiteX0" fmla="*/ 0 w 8207042"/>
              <a:gd name="connsiteY0" fmla="*/ 37717 h 6858000"/>
              <a:gd name="connsiteX1" fmla="*/ 8207042 w 8207042"/>
              <a:gd name="connsiteY1" fmla="*/ 0 h 6858000"/>
              <a:gd name="connsiteX2" fmla="*/ 8207042 w 8207042"/>
              <a:gd name="connsiteY2" fmla="*/ 6858000 h 6858000"/>
              <a:gd name="connsiteX3" fmla="*/ 3749494 w 8207042"/>
              <a:gd name="connsiteY3" fmla="*/ 6858000 h 6858000"/>
              <a:gd name="connsiteX4" fmla="*/ 0 w 8207042"/>
              <a:gd name="connsiteY4" fmla="*/ 37717 h 6858000"/>
              <a:gd name="connsiteX0" fmla="*/ 0 w 8172558"/>
              <a:gd name="connsiteY0" fmla="*/ 9436 h 6858000"/>
              <a:gd name="connsiteX1" fmla="*/ 8172558 w 8172558"/>
              <a:gd name="connsiteY1" fmla="*/ 0 h 6858000"/>
              <a:gd name="connsiteX2" fmla="*/ 8172558 w 8172558"/>
              <a:gd name="connsiteY2" fmla="*/ 6858000 h 6858000"/>
              <a:gd name="connsiteX3" fmla="*/ 3715010 w 8172558"/>
              <a:gd name="connsiteY3" fmla="*/ 6858000 h 6858000"/>
              <a:gd name="connsiteX4" fmla="*/ 0 w 8172558"/>
              <a:gd name="connsiteY4" fmla="*/ 9436 h 6858000"/>
              <a:gd name="connsiteX0" fmla="*/ 0 w 8172558"/>
              <a:gd name="connsiteY0" fmla="*/ 0 h 6867418"/>
              <a:gd name="connsiteX1" fmla="*/ 8172558 w 8172558"/>
              <a:gd name="connsiteY1" fmla="*/ 9418 h 6867418"/>
              <a:gd name="connsiteX2" fmla="*/ 8172558 w 8172558"/>
              <a:gd name="connsiteY2" fmla="*/ 6867418 h 6867418"/>
              <a:gd name="connsiteX3" fmla="*/ 3715010 w 8172558"/>
              <a:gd name="connsiteY3" fmla="*/ 6867418 h 6867418"/>
              <a:gd name="connsiteX4" fmla="*/ 0 w 8172558"/>
              <a:gd name="connsiteY4" fmla="*/ 0 h 6867418"/>
              <a:gd name="connsiteX0" fmla="*/ 0 w 8172558"/>
              <a:gd name="connsiteY0" fmla="*/ 0 h 6867418"/>
              <a:gd name="connsiteX1" fmla="*/ 8141586 w 8172558"/>
              <a:gd name="connsiteY1" fmla="*/ 9418 h 6867418"/>
              <a:gd name="connsiteX2" fmla="*/ 8172558 w 8172558"/>
              <a:gd name="connsiteY2" fmla="*/ 6867418 h 6867418"/>
              <a:gd name="connsiteX3" fmla="*/ 3715010 w 8172558"/>
              <a:gd name="connsiteY3" fmla="*/ 6867418 h 6867418"/>
              <a:gd name="connsiteX4" fmla="*/ 0 w 8172558"/>
              <a:gd name="connsiteY4" fmla="*/ 0 h 6867418"/>
              <a:gd name="connsiteX0" fmla="*/ 0 w 8172558"/>
              <a:gd name="connsiteY0" fmla="*/ 0 h 6867418"/>
              <a:gd name="connsiteX1" fmla="*/ 8141586 w 8172558"/>
              <a:gd name="connsiteY1" fmla="*/ 940 h 6867418"/>
              <a:gd name="connsiteX2" fmla="*/ 8172558 w 8172558"/>
              <a:gd name="connsiteY2" fmla="*/ 6867418 h 6867418"/>
              <a:gd name="connsiteX3" fmla="*/ 3715010 w 8172558"/>
              <a:gd name="connsiteY3" fmla="*/ 6867418 h 6867418"/>
              <a:gd name="connsiteX4" fmla="*/ 0 w 8172558"/>
              <a:gd name="connsiteY4" fmla="*/ 0 h 686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558" h="6867418">
                <a:moveTo>
                  <a:pt x="0" y="0"/>
                </a:moveTo>
                <a:lnTo>
                  <a:pt x="8141586" y="940"/>
                </a:lnTo>
                <a:lnTo>
                  <a:pt x="8172558" y="6867418"/>
                </a:lnTo>
                <a:lnTo>
                  <a:pt x="3715010" y="6867418"/>
                </a:lnTo>
                <a:lnTo>
                  <a:pt x="0" y="0"/>
                </a:lnTo>
                <a:close/>
              </a:path>
            </a:pathLst>
          </a:custGeom>
          <a:solidFill>
            <a:srgbClr val="4D5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F8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3"/>
          <p:cNvSpPr/>
          <p:nvPr/>
        </p:nvSpPr>
        <p:spPr>
          <a:xfrm rot="5400000">
            <a:off x="5227367" y="-99562"/>
            <a:ext cx="1737260" cy="12192008"/>
          </a:xfrm>
          <a:custGeom>
            <a:avLst/>
            <a:gdLst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0 w 4928888"/>
              <a:gd name="connsiteY3" fmla="*/ 6858000 h 6858000"/>
              <a:gd name="connsiteX4" fmla="*/ 0 w 4928888"/>
              <a:gd name="connsiteY4" fmla="*/ 0 h 6858000"/>
              <a:gd name="connsiteX0" fmla="*/ 0 w 4928888"/>
              <a:gd name="connsiteY0" fmla="*/ 0 h 6858000"/>
              <a:gd name="connsiteX1" fmla="*/ 4928888 w 4928888"/>
              <a:gd name="connsiteY1" fmla="*/ 0 h 6858000"/>
              <a:gd name="connsiteX2" fmla="*/ 4928888 w 4928888"/>
              <a:gd name="connsiteY2" fmla="*/ 6858000 h 6858000"/>
              <a:gd name="connsiteX3" fmla="*/ 471340 w 4928888"/>
              <a:gd name="connsiteY3" fmla="*/ 6858000 h 6858000"/>
              <a:gd name="connsiteX4" fmla="*/ 0 w 4928888"/>
              <a:gd name="connsiteY4" fmla="*/ 0 h 6858000"/>
              <a:gd name="connsiteX0" fmla="*/ 0 w 5145704"/>
              <a:gd name="connsiteY0" fmla="*/ 9427 h 6858000"/>
              <a:gd name="connsiteX1" fmla="*/ 5145704 w 5145704"/>
              <a:gd name="connsiteY1" fmla="*/ 0 h 6858000"/>
              <a:gd name="connsiteX2" fmla="*/ 5145704 w 5145704"/>
              <a:gd name="connsiteY2" fmla="*/ 6858000 h 6858000"/>
              <a:gd name="connsiteX3" fmla="*/ 688156 w 5145704"/>
              <a:gd name="connsiteY3" fmla="*/ 6858000 h 6858000"/>
              <a:gd name="connsiteX4" fmla="*/ 0 w 5145704"/>
              <a:gd name="connsiteY4" fmla="*/ 9427 h 6858000"/>
              <a:gd name="connsiteX0" fmla="*/ 0 w 5179983"/>
              <a:gd name="connsiteY0" fmla="*/ 9427 h 6858000"/>
              <a:gd name="connsiteX1" fmla="*/ 5179983 w 5179983"/>
              <a:gd name="connsiteY1" fmla="*/ 0 h 6858000"/>
              <a:gd name="connsiteX2" fmla="*/ 5179983 w 5179983"/>
              <a:gd name="connsiteY2" fmla="*/ 6858000 h 6858000"/>
              <a:gd name="connsiteX3" fmla="*/ 722435 w 5179983"/>
              <a:gd name="connsiteY3" fmla="*/ 6858000 h 6858000"/>
              <a:gd name="connsiteX4" fmla="*/ 0 w 5179983"/>
              <a:gd name="connsiteY4" fmla="*/ 9427 h 6858000"/>
              <a:gd name="connsiteX0" fmla="*/ 0 w 5191384"/>
              <a:gd name="connsiteY0" fmla="*/ 10 h 6858000"/>
              <a:gd name="connsiteX1" fmla="*/ 5191384 w 5191384"/>
              <a:gd name="connsiteY1" fmla="*/ 0 h 6858000"/>
              <a:gd name="connsiteX2" fmla="*/ 5191384 w 5191384"/>
              <a:gd name="connsiteY2" fmla="*/ 6858000 h 6858000"/>
              <a:gd name="connsiteX3" fmla="*/ 733836 w 5191384"/>
              <a:gd name="connsiteY3" fmla="*/ 6858000 h 6858000"/>
              <a:gd name="connsiteX4" fmla="*/ 0 w 5191384"/>
              <a:gd name="connsiteY4" fmla="*/ 10 h 6858000"/>
              <a:gd name="connsiteX0" fmla="*/ 0 w 7032097"/>
              <a:gd name="connsiteY0" fmla="*/ 9535 h 6858000"/>
              <a:gd name="connsiteX1" fmla="*/ 7032097 w 7032097"/>
              <a:gd name="connsiteY1" fmla="*/ 0 h 6858000"/>
              <a:gd name="connsiteX2" fmla="*/ 7032097 w 7032097"/>
              <a:gd name="connsiteY2" fmla="*/ 6858000 h 6858000"/>
              <a:gd name="connsiteX3" fmla="*/ 2574549 w 7032097"/>
              <a:gd name="connsiteY3" fmla="*/ 6858000 h 6858000"/>
              <a:gd name="connsiteX4" fmla="*/ 0 w 7032097"/>
              <a:gd name="connsiteY4" fmla="*/ 9535 h 6858000"/>
              <a:gd name="connsiteX0" fmla="*/ 0 w 7931177"/>
              <a:gd name="connsiteY0" fmla="*/ 10 h 6858000"/>
              <a:gd name="connsiteX1" fmla="*/ 7931177 w 7931177"/>
              <a:gd name="connsiteY1" fmla="*/ 0 h 6858000"/>
              <a:gd name="connsiteX2" fmla="*/ 7931177 w 7931177"/>
              <a:gd name="connsiteY2" fmla="*/ 6858000 h 6858000"/>
              <a:gd name="connsiteX3" fmla="*/ 3473629 w 7931177"/>
              <a:gd name="connsiteY3" fmla="*/ 6858000 h 6858000"/>
              <a:gd name="connsiteX4" fmla="*/ 0 w 7931177"/>
              <a:gd name="connsiteY4" fmla="*/ 10 h 6858000"/>
              <a:gd name="connsiteX0" fmla="*/ 0 w 8207042"/>
              <a:gd name="connsiteY0" fmla="*/ 37717 h 6858000"/>
              <a:gd name="connsiteX1" fmla="*/ 8207042 w 8207042"/>
              <a:gd name="connsiteY1" fmla="*/ 0 h 6858000"/>
              <a:gd name="connsiteX2" fmla="*/ 8207042 w 8207042"/>
              <a:gd name="connsiteY2" fmla="*/ 6858000 h 6858000"/>
              <a:gd name="connsiteX3" fmla="*/ 3749494 w 8207042"/>
              <a:gd name="connsiteY3" fmla="*/ 6858000 h 6858000"/>
              <a:gd name="connsiteX4" fmla="*/ 0 w 8207042"/>
              <a:gd name="connsiteY4" fmla="*/ 37717 h 6858000"/>
              <a:gd name="connsiteX0" fmla="*/ 0 w 8172558"/>
              <a:gd name="connsiteY0" fmla="*/ 9436 h 6858000"/>
              <a:gd name="connsiteX1" fmla="*/ 8172558 w 8172558"/>
              <a:gd name="connsiteY1" fmla="*/ 0 h 6858000"/>
              <a:gd name="connsiteX2" fmla="*/ 8172558 w 8172558"/>
              <a:gd name="connsiteY2" fmla="*/ 6858000 h 6858000"/>
              <a:gd name="connsiteX3" fmla="*/ 3715010 w 8172558"/>
              <a:gd name="connsiteY3" fmla="*/ 6858000 h 6858000"/>
              <a:gd name="connsiteX4" fmla="*/ 0 w 8172558"/>
              <a:gd name="connsiteY4" fmla="*/ 9436 h 6858000"/>
              <a:gd name="connsiteX0" fmla="*/ 0 w 8172558"/>
              <a:gd name="connsiteY0" fmla="*/ 0 h 6867418"/>
              <a:gd name="connsiteX1" fmla="*/ 8172558 w 8172558"/>
              <a:gd name="connsiteY1" fmla="*/ 9418 h 6867418"/>
              <a:gd name="connsiteX2" fmla="*/ 8172558 w 8172558"/>
              <a:gd name="connsiteY2" fmla="*/ 6867418 h 6867418"/>
              <a:gd name="connsiteX3" fmla="*/ 3715010 w 8172558"/>
              <a:gd name="connsiteY3" fmla="*/ 6867418 h 6867418"/>
              <a:gd name="connsiteX4" fmla="*/ 0 w 8172558"/>
              <a:gd name="connsiteY4" fmla="*/ 0 h 686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558" h="6867418">
                <a:moveTo>
                  <a:pt x="0" y="0"/>
                </a:moveTo>
                <a:lnTo>
                  <a:pt x="8172558" y="9418"/>
                </a:lnTo>
                <a:lnTo>
                  <a:pt x="8172558" y="6867418"/>
                </a:lnTo>
                <a:lnTo>
                  <a:pt x="3715010" y="6867418"/>
                </a:lnTo>
                <a:lnTo>
                  <a:pt x="0" y="0"/>
                </a:lnTo>
                <a:close/>
              </a:path>
            </a:pathLst>
          </a:custGeom>
          <a:solidFill>
            <a:srgbClr val="4D5C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F8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42384" y="4936569"/>
            <a:ext cx="635034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GŁĘBOKIE ARCHIWA W CEEOL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53340" y="5626520"/>
            <a:ext cx="363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www.ceeol.com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188519" y="1525230"/>
            <a:ext cx="39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Naszym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</a:t>
            </a:r>
            <a:endParaRPr lang="en-US" sz="20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wydawców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udostępniania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głębokich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archiwów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303A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Współpracujemy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cenionymi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wydawcami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pomagając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wysokiej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jakości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digitalizacji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zasobów</a:t>
            </a:r>
            <a:r>
              <a:rPr lang="en-US" sz="2000" b="1" dirty="0">
                <a:solidFill>
                  <a:srgbClr val="303A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FA76876F-2183-4E0C-A278-E96FFC490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47" y="1058505"/>
            <a:ext cx="1428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794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">
            <a:extLst>
              <a:ext uri="{FF2B5EF4-FFF2-40B4-BE49-F238E27FC236}">
                <a16:creationId xmlns:a16="http://schemas.microsoft.com/office/drawing/2014/main" xmlns="" id="{A4161299-FB5C-4751-905D-FDE7ED475A84}"/>
              </a:ext>
            </a:extLst>
          </p:cNvPr>
          <p:cNvSpPr/>
          <p:nvPr/>
        </p:nvSpPr>
        <p:spPr>
          <a:xfrm rot="10800000">
            <a:off x="10191149" y="3576"/>
            <a:ext cx="2007774" cy="6858000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">
            <a:extLst>
              <a:ext uri="{FF2B5EF4-FFF2-40B4-BE49-F238E27FC236}">
                <a16:creationId xmlns:a16="http://schemas.microsoft.com/office/drawing/2014/main" xmlns="" id="{56DCCB06-63F6-4048-A347-4CE47605EE4A}"/>
              </a:ext>
            </a:extLst>
          </p:cNvPr>
          <p:cNvSpPr/>
          <p:nvPr/>
        </p:nvSpPr>
        <p:spPr>
          <a:xfrm rot="5400000">
            <a:off x="5408706" y="-5410430"/>
            <a:ext cx="1372861" cy="12193726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969"/>
              <a:gd name="connsiteX1" fmla="*/ 2828441 w 2828441"/>
              <a:gd name="connsiteY1" fmla="*/ 0 h 6858969"/>
              <a:gd name="connsiteX2" fmla="*/ 1157073 w 2828441"/>
              <a:gd name="connsiteY2" fmla="*/ 6858969 h 6858969"/>
              <a:gd name="connsiteX3" fmla="*/ 0 w 2828441"/>
              <a:gd name="connsiteY3" fmla="*/ 6858000 h 6858969"/>
              <a:gd name="connsiteX4" fmla="*/ 0 w 2828441"/>
              <a:gd name="connsiteY4" fmla="*/ 0 h 68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969">
                <a:moveTo>
                  <a:pt x="0" y="0"/>
                </a:moveTo>
                <a:lnTo>
                  <a:pt x="2828441" y="0"/>
                </a:lnTo>
                <a:lnTo>
                  <a:pt x="1157073" y="685896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9CC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27187" y="1062423"/>
            <a:ext cx="2558287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4397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79562" y="5542696"/>
            <a:ext cx="3172710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31082" y="2947221"/>
            <a:ext cx="355342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Rumunia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47375" y="2193663"/>
            <a:ext cx="2715127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Czechy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54330" y="4421387"/>
            <a:ext cx="289566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Niemcy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94885" y="1840666"/>
            <a:ext cx="248130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Serbia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445507" y="2563132"/>
            <a:ext cx="4635451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Bośnia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Herzegowina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04533" y="1447528"/>
            <a:ext cx="241118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Bułgaria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98700" y="3655436"/>
            <a:ext cx="2411965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Słowacja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86141" y="5182954"/>
            <a:ext cx="220544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Mołdawia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278319" y="4028182"/>
            <a:ext cx="2543450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Chorwacja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159282" y="4797501"/>
            <a:ext cx="3108428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Łotwa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509963" y="3292090"/>
            <a:ext cx="202436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Węgry</a:t>
            </a:r>
            <a:r>
              <a:rPr lang="en-US" sz="2400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905504" y="121080"/>
            <a:ext cx="643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303A48"/>
                </a:solidFill>
              </a:rPr>
              <a:t>CEEOL – </a:t>
            </a:r>
            <a:r>
              <a:rPr lang="en-US" sz="3600" b="1" dirty="0" err="1">
                <a:solidFill>
                  <a:srgbClr val="303A48"/>
                </a:solidFill>
              </a:rPr>
              <a:t>ebooki</a:t>
            </a:r>
            <a:r>
              <a:rPr lang="en-US" sz="3600" b="1" dirty="0">
                <a:solidFill>
                  <a:srgbClr val="303A48"/>
                </a:solidFill>
              </a:rPr>
              <a:t> per </a:t>
            </a:r>
            <a:r>
              <a:rPr lang="en-US" sz="3600" b="1" dirty="0" err="1">
                <a:solidFill>
                  <a:srgbClr val="303A48"/>
                </a:solidFill>
              </a:rPr>
              <a:t>kraj</a:t>
            </a:r>
            <a:r>
              <a:rPr lang="en-US" sz="3600" b="1" dirty="0">
                <a:solidFill>
                  <a:srgbClr val="303A48"/>
                </a:solidFill>
              </a:rPr>
              <a:t> </a:t>
            </a:r>
            <a:r>
              <a:rPr lang="en-US" sz="3600" b="1" dirty="0" err="1">
                <a:solidFill>
                  <a:srgbClr val="303A48"/>
                </a:solidFill>
              </a:rPr>
              <a:t>wydania</a:t>
            </a:r>
            <a:endParaRPr lang="en-US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2AE0D805-74C8-4BA3-B36D-40775E0E1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0692" y="5479781"/>
            <a:ext cx="1428750" cy="93345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xmlns="" id="{F086A636-70A0-46E8-9C37-7912EBE2D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8920">
            <a:off x="-376815" y="981903"/>
            <a:ext cx="2049924" cy="293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8F3B3A12-E671-49D4-9AE4-90B9EC0609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5106">
            <a:off x="362000" y="547098"/>
            <a:ext cx="2133282" cy="314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7923CE6E-300D-4B12-937C-7C42CD010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3512">
            <a:off x="1304744" y="695250"/>
            <a:ext cx="1968631" cy="29576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EEE6CAB8-634A-4F0D-8914-D8CE3F29A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09719">
            <a:off x="-488045" y="4206818"/>
            <a:ext cx="2202007" cy="314572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AC195658-7DB8-4A5C-A0E4-C9E33082D2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09969">
            <a:off x="2035742" y="1250814"/>
            <a:ext cx="2186070" cy="3258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7149197E-7B57-432F-9282-3AAEA72637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94658">
            <a:off x="2301881" y="1752356"/>
            <a:ext cx="2468422" cy="3702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xmlns="" id="{E0507071-FBC2-4D75-B032-2C8542B4FE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8435">
            <a:off x="2048470" y="2646313"/>
            <a:ext cx="2390852" cy="3733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xmlns="" id="{5AD6730E-55AD-4ACC-8210-19D82B78C8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34461">
            <a:off x="1708914" y="4097520"/>
            <a:ext cx="2374654" cy="3194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xmlns="" id="{175E31B7-2A5B-4B0A-B86D-76383E066E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14950">
            <a:off x="304813" y="4620318"/>
            <a:ext cx="2524540" cy="3268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xmlns="" id="{89CE6568-0655-4F79-AF4D-1CA779069228}"/>
              </a:ext>
            </a:extLst>
          </p:cNvPr>
          <p:cNvSpPr/>
          <p:nvPr/>
        </p:nvSpPr>
        <p:spPr>
          <a:xfrm>
            <a:off x="212256" y="2681048"/>
            <a:ext cx="2523738" cy="2523738"/>
          </a:xfrm>
          <a:prstGeom prst="ellipse">
            <a:avLst/>
          </a:prstGeom>
          <a:solidFill>
            <a:srgbClr val="99CCCC"/>
          </a:solidFill>
          <a:ln>
            <a:noFill/>
          </a:ln>
          <a:effectLst>
            <a:outerShdw blurRad="1524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039CAE86-3625-4098-A439-E9BED58B494C}"/>
              </a:ext>
            </a:extLst>
          </p:cNvPr>
          <p:cNvSpPr txBox="1"/>
          <p:nvPr/>
        </p:nvSpPr>
        <p:spPr>
          <a:xfrm>
            <a:off x="512629" y="3439439"/>
            <a:ext cx="1912273" cy="7791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900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2">
            <a:extLst>
              <a:ext uri="{FF2B5EF4-FFF2-40B4-BE49-F238E27FC236}">
                <a16:creationId xmlns:a16="http://schemas.microsoft.com/office/drawing/2014/main" xmlns="" id="{4019CBD0-D44B-4014-B1B0-9336EE0FE5EB}"/>
              </a:ext>
            </a:extLst>
          </p:cNvPr>
          <p:cNvSpPr/>
          <p:nvPr/>
        </p:nvSpPr>
        <p:spPr>
          <a:xfrm rot="10800000">
            <a:off x="10191149" y="3576"/>
            <a:ext cx="2007774" cy="6858000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"/>
          <p:cNvSpPr/>
          <p:nvPr/>
        </p:nvSpPr>
        <p:spPr>
          <a:xfrm rot="5400000">
            <a:off x="5408706" y="-5410430"/>
            <a:ext cx="1372861" cy="12193726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969"/>
              <a:gd name="connsiteX1" fmla="*/ 2828441 w 2828441"/>
              <a:gd name="connsiteY1" fmla="*/ 0 h 6858969"/>
              <a:gd name="connsiteX2" fmla="*/ 1157073 w 2828441"/>
              <a:gd name="connsiteY2" fmla="*/ 6858969 h 6858969"/>
              <a:gd name="connsiteX3" fmla="*/ 0 w 2828441"/>
              <a:gd name="connsiteY3" fmla="*/ 6858000 h 6858969"/>
              <a:gd name="connsiteX4" fmla="*/ 0 w 2828441"/>
              <a:gd name="connsiteY4" fmla="*/ 0 h 68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969">
                <a:moveTo>
                  <a:pt x="0" y="0"/>
                </a:moveTo>
                <a:lnTo>
                  <a:pt x="2828441" y="0"/>
                </a:lnTo>
                <a:lnTo>
                  <a:pt x="1157073" y="685896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F8A6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981886" y="1074296"/>
            <a:ext cx="215704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3697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054904" y="4804708"/>
            <a:ext cx="2522279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Ukraiński</a:t>
            </a:r>
            <a:r>
              <a:rPr lang="en-US" sz="20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88388" y="3136885"/>
            <a:ext cx="3553424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Czeski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Słowacki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41157" y="2289813"/>
            <a:ext cx="2339190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Bułgarski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44192" y="4374031"/>
            <a:ext cx="292570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Niemiecki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90480" y="1928064"/>
            <a:ext cx="248130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B/C/S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69927" y="2707818"/>
            <a:ext cx="235611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Węgierski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18514" y="1485738"/>
            <a:ext cx="2411183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Angielski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1820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81893" y="3556611"/>
            <a:ext cx="2421749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Rumuński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en-US" sz="24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0692" y="5479781"/>
            <a:ext cx="1428750" cy="93345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589231" y="5532343"/>
            <a:ext cx="2205442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Albański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17142" y="3965297"/>
            <a:ext cx="2579499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Francuski</a:t>
            </a:r>
            <a:r>
              <a:rPr lang="en-US" sz="2000" b="1" dirty="0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88213" y="5175981"/>
            <a:ext cx="3108428" cy="5501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4D5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Turecki</a:t>
            </a:r>
            <a:r>
              <a:rPr lang="en-US" sz="2400" b="1" dirty="0">
                <a:solidFill>
                  <a:srgbClr val="EF8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325601" y="121080"/>
            <a:ext cx="6061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303A48"/>
                </a:solidFill>
              </a:rPr>
              <a:t>CEEOL – </a:t>
            </a:r>
            <a:r>
              <a:rPr lang="en-US" sz="3200" b="1" dirty="0" err="1">
                <a:solidFill>
                  <a:srgbClr val="303A48"/>
                </a:solidFill>
              </a:rPr>
              <a:t>eBooki</a:t>
            </a:r>
            <a:r>
              <a:rPr lang="en-US" sz="3200" b="1" dirty="0">
                <a:solidFill>
                  <a:srgbClr val="303A48"/>
                </a:solidFill>
              </a:rPr>
              <a:t> per </a:t>
            </a:r>
            <a:r>
              <a:rPr lang="en-US" sz="3200" b="1" dirty="0" err="1">
                <a:solidFill>
                  <a:srgbClr val="303A48"/>
                </a:solidFill>
              </a:rPr>
              <a:t>język</a:t>
            </a:r>
            <a:r>
              <a:rPr lang="en-US" sz="3200" b="1" dirty="0">
                <a:solidFill>
                  <a:srgbClr val="303A48"/>
                </a:solidFill>
              </a:rPr>
              <a:t> </a:t>
            </a:r>
            <a:r>
              <a:rPr lang="en-US" sz="3200" b="1" dirty="0" err="1">
                <a:solidFill>
                  <a:srgbClr val="303A48"/>
                </a:solidFill>
              </a:rPr>
              <a:t>wydania</a:t>
            </a:r>
            <a:r>
              <a:rPr lang="en-US" sz="3200" b="1" dirty="0">
                <a:solidFill>
                  <a:srgbClr val="303A48"/>
                </a:solidFill>
              </a:rPr>
              <a:t> </a:t>
            </a:r>
            <a:endParaRPr lang="en-US" sz="3200" dirty="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xmlns="" id="{EAAA7CF7-CE3B-4446-826F-D27E449AA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8920">
            <a:off x="-376815" y="981903"/>
            <a:ext cx="2049924" cy="293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1460C154-4097-4F7B-9791-820FB0714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5106">
            <a:off x="362000" y="547098"/>
            <a:ext cx="2133282" cy="314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D2368543-447D-4E8E-915A-DD928B8FD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3512">
            <a:off x="1304744" y="695250"/>
            <a:ext cx="1968631" cy="29576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1358F79-AC9A-446C-B8B2-BB992E3E9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09719">
            <a:off x="-488045" y="4206818"/>
            <a:ext cx="2202007" cy="314572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76A2C4DC-2006-48AE-8249-F123F20056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09969">
            <a:off x="2035742" y="1250814"/>
            <a:ext cx="2186070" cy="32589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8F9F0EB-1D15-4144-A1CE-9EFD52A6D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194658">
            <a:off x="2301881" y="1752356"/>
            <a:ext cx="2468422" cy="3702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xmlns="" id="{CD4ACFA0-F550-41B7-91BD-4E280B489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8435">
            <a:off x="2048470" y="2646313"/>
            <a:ext cx="2390852" cy="3733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xmlns="" id="{B8F6AC1F-AD41-43D2-9CF7-8093DCA734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34461">
            <a:off x="1708914" y="4097520"/>
            <a:ext cx="2374654" cy="3194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xmlns="" id="{ABC0E7C5-BF8B-445B-BFB6-698B5E54BC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14950">
            <a:off x="304813" y="4620318"/>
            <a:ext cx="2524540" cy="3268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5EFE469D-DD34-473A-A448-42EAADB93CF5}"/>
              </a:ext>
            </a:extLst>
          </p:cNvPr>
          <p:cNvSpPr/>
          <p:nvPr/>
        </p:nvSpPr>
        <p:spPr>
          <a:xfrm>
            <a:off x="212256" y="2681048"/>
            <a:ext cx="2523738" cy="2523738"/>
          </a:xfrm>
          <a:prstGeom prst="ellipse">
            <a:avLst/>
          </a:prstGeom>
          <a:solidFill>
            <a:srgbClr val="EF8A64"/>
          </a:solidFill>
          <a:ln>
            <a:noFill/>
          </a:ln>
          <a:effectLst>
            <a:outerShdw blurRad="152400" dist="762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xmlns="" id="{DF156EA8-A54A-4EE3-B433-FD6ED599E0D3}"/>
              </a:ext>
            </a:extLst>
          </p:cNvPr>
          <p:cNvSpPr txBox="1"/>
          <p:nvPr/>
        </p:nvSpPr>
        <p:spPr>
          <a:xfrm>
            <a:off x="512629" y="3439439"/>
            <a:ext cx="1912273" cy="7791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</a:p>
        </p:txBody>
      </p:sp>
    </p:spTree>
    <p:extLst>
      <p:ext uri="{BB962C8B-B14F-4D97-AF65-F5344CB8AC3E}">
        <p14:creationId xmlns:p14="http://schemas.microsoft.com/office/powerpoint/2010/main" xmlns="" val="4270106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>
            <a:extLst>
              <a:ext uri="{FF2B5EF4-FFF2-40B4-BE49-F238E27FC236}">
                <a16:creationId xmlns:a16="http://schemas.microsoft.com/office/drawing/2014/main" xmlns="" id="{96EDDC11-6E8C-3136-5565-D509182B910E}"/>
              </a:ext>
            </a:extLst>
          </p:cNvPr>
          <p:cNvSpPr/>
          <p:nvPr/>
        </p:nvSpPr>
        <p:spPr>
          <a:xfrm rot="10800000" flipH="1">
            <a:off x="1524001" y="0"/>
            <a:ext cx="1692275" cy="6858000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441" h="6858000">
                <a:moveTo>
                  <a:pt x="0" y="0"/>
                </a:moveTo>
                <a:lnTo>
                  <a:pt x="2828441" y="0"/>
                </a:lnTo>
                <a:lnTo>
                  <a:pt x="1146875" y="685025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03A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5" name="Rechteck 2">
            <a:extLst>
              <a:ext uri="{FF2B5EF4-FFF2-40B4-BE49-F238E27FC236}">
                <a16:creationId xmlns:a16="http://schemas.microsoft.com/office/drawing/2014/main" xmlns="" id="{82A5D072-B1CC-4855-AC04-EF249D64CF7E}"/>
              </a:ext>
            </a:extLst>
          </p:cNvPr>
          <p:cNvSpPr/>
          <p:nvPr/>
        </p:nvSpPr>
        <p:spPr>
          <a:xfrm rot="16200000" flipV="1">
            <a:off x="5384801" y="1574801"/>
            <a:ext cx="1412875" cy="9153525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69301"/>
              <a:gd name="connsiteX1" fmla="*/ 2828441 w 2828441"/>
              <a:gd name="connsiteY1" fmla="*/ 0 h 6869301"/>
              <a:gd name="connsiteX2" fmla="*/ 1447240 w 2828441"/>
              <a:gd name="connsiteY2" fmla="*/ 6869301 h 6869301"/>
              <a:gd name="connsiteX3" fmla="*/ 0 w 2828441"/>
              <a:gd name="connsiteY3" fmla="*/ 6858000 h 6869301"/>
              <a:gd name="connsiteX4" fmla="*/ 0 w 2828441"/>
              <a:gd name="connsiteY4" fmla="*/ 0 h 6869301"/>
              <a:gd name="connsiteX0" fmla="*/ 0 w 2351391"/>
              <a:gd name="connsiteY0" fmla="*/ 9525 h 6878826"/>
              <a:gd name="connsiteX1" fmla="*/ 2351391 w 2351391"/>
              <a:gd name="connsiteY1" fmla="*/ 0 h 6878826"/>
              <a:gd name="connsiteX2" fmla="*/ 1447240 w 2351391"/>
              <a:gd name="connsiteY2" fmla="*/ 6878826 h 6878826"/>
              <a:gd name="connsiteX3" fmla="*/ 0 w 2351391"/>
              <a:gd name="connsiteY3" fmla="*/ 6867525 h 6878826"/>
              <a:gd name="connsiteX4" fmla="*/ 0 w 2351391"/>
              <a:gd name="connsiteY4" fmla="*/ 9525 h 6878826"/>
              <a:gd name="connsiteX0" fmla="*/ 0 w 2351391"/>
              <a:gd name="connsiteY0" fmla="*/ 9525 h 6884209"/>
              <a:gd name="connsiteX1" fmla="*/ 2351391 w 2351391"/>
              <a:gd name="connsiteY1" fmla="*/ 0 h 6884209"/>
              <a:gd name="connsiteX2" fmla="*/ 851897 w 2351391"/>
              <a:gd name="connsiteY2" fmla="*/ 6884209 h 6884209"/>
              <a:gd name="connsiteX3" fmla="*/ 0 w 2351391"/>
              <a:gd name="connsiteY3" fmla="*/ 6867525 h 6884209"/>
              <a:gd name="connsiteX4" fmla="*/ 0 w 2351391"/>
              <a:gd name="connsiteY4" fmla="*/ 9525 h 6884209"/>
              <a:gd name="connsiteX0" fmla="*/ 2 w 2351393"/>
              <a:gd name="connsiteY0" fmla="*/ 9525 h 6884209"/>
              <a:gd name="connsiteX1" fmla="*/ 2351393 w 2351393"/>
              <a:gd name="connsiteY1" fmla="*/ 0 h 6884209"/>
              <a:gd name="connsiteX2" fmla="*/ 851899 w 2351393"/>
              <a:gd name="connsiteY2" fmla="*/ 6884209 h 6884209"/>
              <a:gd name="connsiteX3" fmla="*/ 1 w 2351393"/>
              <a:gd name="connsiteY3" fmla="*/ 6883675 h 6884209"/>
              <a:gd name="connsiteX4" fmla="*/ 2 w 2351393"/>
              <a:gd name="connsiteY4" fmla="*/ 9525 h 6884209"/>
              <a:gd name="connsiteX0" fmla="*/ 0 w 2068603"/>
              <a:gd name="connsiteY0" fmla="*/ 47205 h 6921889"/>
              <a:gd name="connsiteX1" fmla="*/ 2068603 w 2068603"/>
              <a:gd name="connsiteY1" fmla="*/ 0 h 6921889"/>
              <a:gd name="connsiteX2" fmla="*/ 851897 w 2068603"/>
              <a:gd name="connsiteY2" fmla="*/ 6921889 h 6921889"/>
              <a:gd name="connsiteX3" fmla="*/ -1 w 2068603"/>
              <a:gd name="connsiteY3" fmla="*/ 6921355 h 6921889"/>
              <a:gd name="connsiteX4" fmla="*/ 0 w 2068603"/>
              <a:gd name="connsiteY4" fmla="*/ 47205 h 6921889"/>
              <a:gd name="connsiteX0" fmla="*/ 2 w 2038837"/>
              <a:gd name="connsiteY0" fmla="*/ 0 h 6874684"/>
              <a:gd name="connsiteX1" fmla="*/ 2038838 w 2038837"/>
              <a:gd name="connsiteY1" fmla="*/ 33538 h 6874684"/>
              <a:gd name="connsiteX2" fmla="*/ 851899 w 2038837"/>
              <a:gd name="connsiteY2" fmla="*/ 6874684 h 6874684"/>
              <a:gd name="connsiteX3" fmla="*/ 1 w 2038837"/>
              <a:gd name="connsiteY3" fmla="*/ 6874150 h 6874684"/>
              <a:gd name="connsiteX4" fmla="*/ 2 w 2038837"/>
              <a:gd name="connsiteY4" fmla="*/ 0 h 6874684"/>
              <a:gd name="connsiteX0" fmla="*/ 0 w 2038837"/>
              <a:gd name="connsiteY0" fmla="*/ 0 h 6890833"/>
              <a:gd name="connsiteX1" fmla="*/ 2038836 w 2038837"/>
              <a:gd name="connsiteY1" fmla="*/ 49687 h 6890833"/>
              <a:gd name="connsiteX2" fmla="*/ 851897 w 2038837"/>
              <a:gd name="connsiteY2" fmla="*/ 6890833 h 6890833"/>
              <a:gd name="connsiteX3" fmla="*/ -1 w 2038837"/>
              <a:gd name="connsiteY3" fmla="*/ 6890299 h 6890833"/>
              <a:gd name="connsiteX4" fmla="*/ 0 w 2038837"/>
              <a:gd name="connsiteY4" fmla="*/ 0 h 6890833"/>
              <a:gd name="connsiteX0" fmla="*/ 2 w 1919768"/>
              <a:gd name="connsiteY0" fmla="*/ 4142 h 6894975"/>
              <a:gd name="connsiteX1" fmla="*/ 1919769 w 1919768"/>
              <a:gd name="connsiteY1" fmla="*/ 0 h 6894975"/>
              <a:gd name="connsiteX2" fmla="*/ 851899 w 1919768"/>
              <a:gd name="connsiteY2" fmla="*/ 6894975 h 6894975"/>
              <a:gd name="connsiteX3" fmla="*/ 1 w 1919768"/>
              <a:gd name="connsiteY3" fmla="*/ 6894441 h 6894975"/>
              <a:gd name="connsiteX4" fmla="*/ 2 w 1919768"/>
              <a:gd name="connsiteY4" fmla="*/ 4142 h 6894975"/>
              <a:gd name="connsiteX0" fmla="*/ 0 w 1919768"/>
              <a:gd name="connsiteY0" fmla="*/ 0 h 6906982"/>
              <a:gd name="connsiteX1" fmla="*/ 1919767 w 1919768"/>
              <a:gd name="connsiteY1" fmla="*/ 12007 h 6906982"/>
              <a:gd name="connsiteX2" fmla="*/ 851897 w 1919768"/>
              <a:gd name="connsiteY2" fmla="*/ 6906982 h 6906982"/>
              <a:gd name="connsiteX3" fmla="*/ -1 w 1919768"/>
              <a:gd name="connsiteY3" fmla="*/ 6906448 h 6906982"/>
              <a:gd name="connsiteX4" fmla="*/ 0 w 1919768"/>
              <a:gd name="connsiteY4" fmla="*/ 0 h 6906982"/>
              <a:gd name="connsiteX0" fmla="*/ 2 w 1919770"/>
              <a:gd name="connsiteY0" fmla="*/ 0 h 6906982"/>
              <a:gd name="connsiteX1" fmla="*/ 1919770 w 1919770"/>
              <a:gd name="connsiteY1" fmla="*/ 12007 h 6906982"/>
              <a:gd name="connsiteX2" fmla="*/ 851899 w 1919770"/>
              <a:gd name="connsiteY2" fmla="*/ 6906982 h 6906982"/>
              <a:gd name="connsiteX3" fmla="*/ 1 w 1919770"/>
              <a:gd name="connsiteY3" fmla="*/ 6906448 h 6906982"/>
              <a:gd name="connsiteX4" fmla="*/ 2 w 1919770"/>
              <a:gd name="connsiteY4" fmla="*/ 0 h 6906982"/>
              <a:gd name="connsiteX0" fmla="*/ 0 w 1938409"/>
              <a:gd name="connsiteY0" fmla="*/ 0 h 6906982"/>
              <a:gd name="connsiteX1" fmla="*/ 1938408 w 1938409"/>
              <a:gd name="connsiteY1" fmla="*/ 4819 h 6906982"/>
              <a:gd name="connsiteX2" fmla="*/ 851897 w 1938409"/>
              <a:gd name="connsiteY2" fmla="*/ 6906982 h 6906982"/>
              <a:gd name="connsiteX3" fmla="*/ -1 w 1938409"/>
              <a:gd name="connsiteY3" fmla="*/ 6906448 h 6906982"/>
              <a:gd name="connsiteX4" fmla="*/ 0 w 1938409"/>
              <a:gd name="connsiteY4" fmla="*/ 0 h 6906982"/>
              <a:gd name="connsiteX0" fmla="*/ 2 w 1938409"/>
              <a:gd name="connsiteY0" fmla="*/ 0 h 6906982"/>
              <a:gd name="connsiteX1" fmla="*/ 1938410 w 1938409"/>
              <a:gd name="connsiteY1" fmla="*/ 4819 h 6906982"/>
              <a:gd name="connsiteX2" fmla="*/ 851899 w 1938409"/>
              <a:gd name="connsiteY2" fmla="*/ 6906982 h 6906982"/>
              <a:gd name="connsiteX3" fmla="*/ 1 w 1938409"/>
              <a:gd name="connsiteY3" fmla="*/ 6906448 h 6906982"/>
              <a:gd name="connsiteX4" fmla="*/ 2 w 1938409"/>
              <a:gd name="connsiteY4" fmla="*/ 0 h 6906982"/>
              <a:gd name="connsiteX0" fmla="*/ 0 w 1925983"/>
              <a:gd name="connsiteY0" fmla="*/ 0 h 6906982"/>
              <a:gd name="connsiteX1" fmla="*/ 1925983 w 1925983"/>
              <a:gd name="connsiteY1" fmla="*/ 2423 h 6906982"/>
              <a:gd name="connsiteX2" fmla="*/ 851897 w 1925983"/>
              <a:gd name="connsiteY2" fmla="*/ 6906982 h 6906982"/>
              <a:gd name="connsiteX3" fmla="*/ -1 w 1925983"/>
              <a:gd name="connsiteY3" fmla="*/ 6906448 h 6906982"/>
              <a:gd name="connsiteX4" fmla="*/ 0 w 1925983"/>
              <a:gd name="connsiteY4" fmla="*/ 0 h 6906982"/>
              <a:gd name="connsiteX0" fmla="*/ 2 w 1925985"/>
              <a:gd name="connsiteY0" fmla="*/ 0 h 6906982"/>
              <a:gd name="connsiteX1" fmla="*/ 1925985 w 1925985"/>
              <a:gd name="connsiteY1" fmla="*/ 2423 h 6906982"/>
              <a:gd name="connsiteX2" fmla="*/ 851899 w 1925985"/>
              <a:gd name="connsiteY2" fmla="*/ 6906982 h 6906982"/>
              <a:gd name="connsiteX3" fmla="*/ 1 w 1925985"/>
              <a:gd name="connsiteY3" fmla="*/ 6906448 h 6906982"/>
              <a:gd name="connsiteX4" fmla="*/ 2 w 1925985"/>
              <a:gd name="connsiteY4" fmla="*/ 0 h 690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985" h="6906982">
                <a:moveTo>
                  <a:pt x="2" y="0"/>
                </a:moveTo>
                <a:lnTo>
                  <a:pt x="1925985" y="2423"/>
                </a:lnTo>
                <a:lnTo>
                  <a:pt x="851899" y="6906982"/>
                </a:lnTo>
                <a:lnTo>
                  <a:pt x="1" y="6906448"/>
                </a:lnTo>
                <a:cubicBezTo>
                  <a:pt x="1" y="4615065"/>
                  <a:pt x="2" y="2291383"/>
                  <a:pt x="2" y="0"/>
                </a:cubicBezTo>
                <a:close/>
              </a:path>
            </a:pathLst>
          </a:custGeom>
          <a:solidFill>
            <a:srgbClr val="4D5C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xmlns="" id="{6BEE948F-6F15-4F33-D232-028445023A24}"/>
              </a:ext>
            </a:extLst>
          </p:cNvPr>
          <p:cNvSpPr/>
          <p:nvPr/>
        </p:nvSpPr>
        <p:spPr>
          <a:xfrm rot="5400000">
            <a:off x="5327651" y="-3802062"/>
            <a:ext cx="1546225" cy="9153525"/>
          </a:xfrm>
          <a:custGeom>
            <a:avLst/>
            <a:gdLst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2828441 w 2828441"/>
              <a:gd name="connsiteY2" fmla="*/ 6858000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1146875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993189 w 2828441"/>
              <a:gd name="connsiteY2" fmla="*/ 6850251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828441"/>
              <a:gd name="connsiteY0" fmla="*/ 0 h 6858000"/>
              <a:gd name="connsiteX1" fmla="*/ 2828441 w 2828441"/>
              <a:gd name="connsiteY1" fmla="*/ 0 h 6858000"/>
              <a:gd name="connsiteX2" fmla="*/ 938301 w 2828441"/>
              <a:gd name="connsiteY2" fmla="*/ 6855554 h 6858000"/>
              <a:gd name="connsiteX3" fmla="*/ 0 w 2828441"/>
              <a:gd name="connsiteY3" fmla="*/ 6858000 h 6858000"/>
              <a:gd name="connsiteX4" fmla="*/ 0 w 2828441"/>
              <a:gd name="connsiteY4" fmla="*/ 0 h 6858000"/>
              <a:gd name="connsiteX0" fmla="*/ 0 w 2161919"/>
              <a:gd name="connsiteY0" fmla="*/ 0 h 6858000"/>
              <a:gd name="connsiteX1" fmla="*/ 2161919 w 2161919"/>
              <a:gd name="connsiteY1" fmla="*/ 13715 h 6858000"/>
              <a:gd name="connsiteX2" fmla="*/ 938301 w 2161919"/>
              <a:gd name="connsiteY2" fmla="*/ 6855554 h 6858000"/>
              <a:gd name="connsiteX3" fmla="*/ 0 w 2161919"/>
              <a:gd name="connsiteY3" fmla="*/ 6858000 h 6858000"/>
              <a:gd name="connsiteX4" fmla="*/ 0 w 2161919"/>
              <a:gd name="connsiteY4" fmla="*/ 0 h 6858000"/>
              <a:gd name="connsiteX0" fmla="*/ 0 w 2179096"/>
              <a:gd name="connsiteY0" fmla="*/ 6859 h 6864859"/>
              <a:gd name="connsiteX1" fmla="*/ 2179096 w 2179096"/>
              <a:gd name="connsiteY1" fmla="*/ 0 h 6864859"/>
              <a:gd name="connsiteX2" fmla="*/ 938301 w 2179096"/>
              <a:gd name="connsiteY2" fmla="*/ 6862413 h 6864859"/>
              <a:gd name="connsiteX3" fmla="*/ 0 w 2179096"/>
              <a:gd name="connsiteY3" fmla="*/ 6864859 h 6864859"/>
              <a:gd name="connsiteX4" fmla="*/ 0 w 2179096"/>
              <a:gd name="connsiteY4" fmla="*/ 6859 h 68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096" h="6864859">
                <a:moveTo>
                  <a:pt x="0" y="6859"/>
                </a:moveTo>
                <a:lnTo>
                  <a:pt x="2179096" y="0"/>
                </a:lnTo>
                <a:lnTo>
                  <a:pt x="938301" y="6862413"/>
                </a:lnTo>
                <a:lnTo>
                  <a:pt x="0" y="6864859"/>
                </a:lnTo>
                <a:lnTo>
                  <a:pt x="0" y="6859"/>
                </a:lnTo>
                <a:close/>
              </a:path>
            </a:pathLst>
          </a:custGeom>
          <a:solidFill>
            <a:srgbClr val="EF8A6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8197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5D7BF623-5A96-402E-FFBE-463F48EB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701" y="3962401"/>
            <a:ext cx="16478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Kép 12" descr="A képen szöveg, aláírás, kültéri látható&#10;&#10;Automatikusan generált leírás">
            <a:extLst>
              <a:ext uri="{FF2B5EF4-FFF2-40B4-BE49-F238E27FC236}">
                <a16:creationId xmlns:a16="http://schemas.microsoft.com/office/drawing/2014/main" xmlns="" id="{D18833F8-C490-1576-2700-D8E428C1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20650"/>
            <a:ext cx="25257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Kép 19" descr="A képen szöveg, személy látható&#10;&#10;Automatikusan generált leírás">
            <a:extLst>
              <a:ext uri="{FF2B5EF4-FFF2-40B4-BE49-F238E27FC236}">
                <a16:creationId xmlns:a16="http://schemas.microsoft.com/office/drawing/2014/main" xmlns="" id="{00307FB2-D992-6A5E-D156-1A611A7A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830639"/>
            <a:ext cx="18859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Kép 24" descr="A képen szöveg, híd látható&#10;&#10;Automatikusan generált leírás">
            <a:extLst>
              <a:ext uri="{FF2B5EF4-FFF2-40B4-BE49-F238E27FC236}">
                <a16:creationId xmlns:a16="http://schemas.microsoft.com/office/drawing/2014/main" xmlns="" id="{0B6AB90C-FD73-7A6B-2944-167F3957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351" y="317501"/>
            <a:ext cx="1870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Kép 26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63D8C7C3-1844-6D65-C4A0-BAAAF430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576" y="120650"/>
            <a:ext cx="255587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Kép 28">
            <a:extLst>
              <a:ext uri="{FF2B5EF4-FFF2-40B4-BE49-F238E27FC236}">
                <a16:creationId xmlns:a16="http://schemas.microsoft.com/office/drawing/2014/main" xmlns="" id="{97E808AC-28A2-BA8E-2F2E-F2367153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76" y="4149726"/>
            <a:ext cx="21494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Kép 30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31415D8D-CD67-CA5C-BB56-E08B923B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8564" y="315914"/>
            <a:ext cx="18430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Kép 7168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3F2B93DE-510B-FA83-7381-0EDC0C99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838" y="4149726"/>
            <a:ext cx="17891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:\CEEOL\2017\Bea\Presentation\Temp\CEEOL-2017\Präsentation\24-04-17_CEEOL.potx" id="{8254A057-97FB-48C4-A460-6DF75234AD7F}" vid="{B93D18B3-C06A-4DD8-BCE3-9285AAF381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1211</Words>
  <Application>Microsoft Macintosh PowerPoint</Application>
  <PresentationFormat>Niestandardowy</PresentationFormat>
  <Paragraphs>121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 Neroslavsky</dc:creator>
  <cp:lastModifiedBy>HP</cp:lastModifiedBy>
  <cp:revision>110</cp:revision>
  <dcterms:created xsi:type="dcterms:W3CDTF">2019-03-26T09:25:42Z</dcterms:created>
  <dcterms:modified xsi:type="dcterms:W3CDTF">2023-11-21T15:27:58Z</dcterms:modified>
</cp:coreProperties>
</file>